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4" r:id="rId3"/>
    <p:sldMasterId id="2147483678" r:id="rId4"/>
    <p:sldMasterId id="2147483680" r:id="rId5"/>
    <p:sldMasterId id="2147483692" r:id="rId6"/>
    <p:sldMasterId id="2147483706" r:id="rId7"/>
    <p:sldMasterId id="2147483708" r:id="rId8"/>
  </p:sldMasterIdLst>
  <p:notesMasterIdLst>
    <p:notesMasterId r:id="rId53"/>
  </p:notesMasterIdLst>
  <p:sldIdLst>
    <p:sldId id="256" r:id="rId9"/>
    <p:sldId id="257" r:id="rId10"/>
    <p:sldId id="258" r:id="rId11"/>
    <p:sldId id="363" r:id="rId12"/>
    <p:sldId id="462" r:id="rId13"/>
    <p:sldId id="314" r:id="rId14"/>
    <p:sldId id="400" r:id="rId15"/>
    <p:sldId id="268" r:id="rId16"/>
    <p:sldId id="269" r:id="rId17"/>
    <p:sldId id="445" r:id="rId18"/>
    <p:sldId id="465" r:id="rId19"/>
    <p:sldId id="463" r:id="rId20"/>
    <p:sldId id="464" r:id="rId21"/>
    <p:sldId id="364" r:id="rId22"/>
    <p:sldId id="284" r:id="rId23"/>
    <p:sldId id="285" r:id="rId24"/>
    <p:sldId id="389" r:id="rId25"/>
    <p:sldId id="286" r:id="rId26"/>
    <p:sldId id="466" r:id="rId27"/>
    <p:sldId id="377" r:id="rId28"/>
    <p:sldId id="467" r:id="rId29"/>
    <p:sldId id="491" r:id="rId30"/>
    <p:sldId id="492" r:id="rId31"/>
    <p:sldId id="469" r:id="rId32"/>
    <p:sldId id="470" r:id="rId33"/>
    <p:sldId id="487" r:id="rId34"/>
    <p:sldId id="488" r:id="rId35"/>
    <p:sldId id="455" r:id="rId36"/>
    <p:sldId id="489" r:id="rId37"/>
    <p:sldId id="475" r:id="rId38"/>
    <p:sldId id="476" r:id="rId39"/>
    <p:sldId id="473" r:id="rId40"/>
    <p:sldId id="474" r:id="rId41"/>
    <p:sldId id="493" r:id="rId42"/>
    <p:sldId id="494" r:id="rId43"/>
    <p:sldId id="477" r:id="rId44"/>
    <p:sldId id="478" r:id="rId45"/>
    <p:sldId id="495" r:id="rId46"/>
    <p:sldId id="490" r:id="rId47"/>
    <p:sldId id="480" r:id="rId48"/>
    <p:sldId id="481" r:id="rId49"/>
    <p:sldId id="483" r:id="rId50"/>
    <p:sldId id="308" r:id="rId51"/>
    <p:sldId id="482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C4628"/>
    <a:srgbClr val="27932E"/>
    <a:srgbClr val="F66996"/>
    <a:srgbClr val="F6B6E7"/>
    <a:srgbClr val="C085B8"/>
    <a:srgbClr val="FFFFFF"/>
    <a:srgbClr val="9D8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6" autoAdjust="0"/>
    <p:restoredTop sz="94636"/>
  </p:normalViewPr>
  <p:slideViewPr>
    <p:cSldViewPr snapToGrid="0"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viewProps" Target="viewProps.xml"/><Relationship Id="rId76" Type="http://schemas.microsoft.com/office/2015/10/relationships/revisionInfo" Target="revisionInfo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3D92F076-1907-4AC7-A8E0-78E7C362237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593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32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9569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654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867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867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78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78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404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785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654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560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644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47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47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9713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3825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1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026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29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43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99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500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190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257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9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867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91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95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922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2759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705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>
                <a:ea typeface="宋体" panose="02010600030101010101" pitchFamily="2" charset="-122"/>
              </a:defRPr>
            </a:lvl1pPr>
            <a:lvl2pPr>
              <a:defRPr sz="2800">
                <a:ea typeface="宋体" panose="02010600030101010101" pitchFamily="2" charset="-122"/>
              </a:defRPr>
            </a:lvl2pPr>
            <a:lvl3pPr>
              <a:defRPr sz="2400">
                <a:ea typeface="宋体" panose="02010600030101010101" pitchFamily="2" charset="-122"/>
              </a:defRPr>
            </a:lvl3pPr>
            <a:lvl4pPr>
              <a:defRPr sz="2000">
                <a:ea typeface="宋体" panose="02010600030101010101" pitchFamily="2" charset="-122"/>
              </a:defRPr>
            </a:lvl4pPr>
            <a:lvl5pPr>
              <a:defRPr sz="2000">
                <a:ea typeface="宋体" panose="0201060003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ea typeface="宋体" panose="02010600030101010101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314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>
                <a:ea typeface="宋体" panose="02010600030101010101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ea typeface="宋体" panose="02010600030101010101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17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289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11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19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74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0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501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5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3.png"/><Relationship Id="rId7" Type="http://schemas.openxmlformats.org/officeDocument/2006/relationships/slide" Target="slide1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4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3" Type="http://schemas.openxmlformats.org/officeDocument/2006/relationships/slide" Target="slide4.xml"/><Relationship Id="rId7" Type="http://schemas.openxmlformats.org/officeDocument/2006/relationships/slide" Target="slide4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4.xml"/><Relationship Id="rId5" Type="http://schemas.openxmlformats.org/officeDocument/2006/relationships/slide" Target="slide28.xml"/><Relationship Id="rId4" Type="http://schemas.openxmlformats.org/officeDocument/2006/relationships/slide" Target="slide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3.png"/><Relationship Id="rId7" Type="http://schemas.openxmlformats.org/officeDocument/2006/relationships/slide" Target="slide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png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462"/>
            <a:ext cx="10298243" cy="68634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443" y="4500154"/>
            <a:ext cx="2344122" cy="794084"/>
          </a:xfrm>
          <a:prstGeom prst="rect">
            <a:avLst/>
          </a:prstGeom>
          <a:solidFill>
            <a:srgbClr val="FFC000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제</a:t>
            </a:r>
            <a:r>
              <a:rPr kumimoji="1" lang="en-US" altLang="ko-KR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8</a:t>
            </a:r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과</a:t>
            </a:r>
            <a:endParaRPr kumimoji="1" lang="zh-CN" altLang="en-US" sz="4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9565" y="4500154"/>
            <a:ext cx="6954254" cy="794084"/>
          </a:xfrm>
          <a:prstGeom prst="rect">
            <a:avLst/>
          </a:prstGeom>
          <a:solidFill>
            <a:schemeClr val="accent4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6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그러고 보니 </a:t>
            </a:r>
            <a:r>
              <a:rPr kumimoji="1" lang="ko-KR" altLang="en-US" sz="36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오늘이 복날이네요</a:t>
            </a:r>
            <a:endParaRPr kumimoji="1" lang="zh-CN" altLang="en-US" sz="36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55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526" y="1130970"/>
            <a:ext cx="8197774" cy="537070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ko-KR" altLang="en-US" sz="2800" b="1" dirty="0"/>
              <a:t> ～고 보니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惯用型，接在动词词干后，表示前面的动作结束后，知道了后面的事情。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91578" y="2545495"/>
            <a:ext cx="7827943" cy="3785652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en-US" altLang="ko-KR" sz="2400" dirty="0" smtClean="0"/>
              <a:t>1</a:t>
            </a:r>
            <a:r>
              <a:rPr lang="en-US" altLang="ko-KR" sz="2400" dirty="0"/>
              <a:t>) </a:t>
            </a:r>
            <a:r>
              <a:rPr lang="ko-KR" altLang="en-US" sz="2400" dirty="0"/>
              <a:t>이 일을 끝내고 보니 공부가 더 쉽다는 것을 알게 되었어요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这件工作结束了之后，我发现原来学习更容易。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듣고 보니 네 말에 일리가 있는 것 같아요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听了你说的之后，我觉得你的话也有一定的道理。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오늘이 무슨 날인 줄 알아요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你知道今天是什么日子吗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그러고 보니 오늘이 우리 엄마 생신이네요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原来今天是妈妈的生日呀。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120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44914" y="1484557"/>
            <a:ext cx="8111103" cy="3046988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 smtClean="0"/>
              <a:t>4</a:t>
            </a:r>
            <a:r>
              <a:rPr lang="en-US" altLang="ko-KR" sz="2400" dirty="0"/>
              <a:t>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처음부터 제가 이 일을 반대했었잖아요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en-US" altLang="ko-KR" sz="2400" dirty="0">
                <a:sym typeface="Symbol"/>
              </a:rPr>
              <a:t> </a:t>
            </a:r>
            <a:r>
              <a:rPr lang="ko-KR" altLang="en-US" sz="24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400" dirty="0"/>
              <a:t>5)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컴퓨터가 고장 나서 어떻게 해요</a:t>
            </a:r>
            <a:r>
              <a:rPr lang="en-US" altLang="ko-KR" sz="24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 </a:t>
            </a:r>
            <a:r>
              <a:rPr lang="ko-KR" altLang="en-US" sz="2400" dirty="0" smtClean="0"/>
              <a:t>　　　　　　　　　　　　　　　　　　　　　　　　　　　　　　　　　　　　　　　　　　　　　　　　　　</a:t>
            </a:r>
            <a:r>
              <a:rPr lang="ko-KR" altLang="en-US" sz="2000" dirty="0" smtClean="0"/>
              <a:t>　　　　　　　　　　　　　　　　　　　　　　　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82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854" y="1130970"/>
            <a:ext cx="8197774" cy="547842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ko-KR" altLang="en-US" sz="2800" b="1" dirty="0"/>
              <a:t>～하면 ～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으</a:t>
            </a:r>
            <a:r>
              <a:rPr lang="en-US" altLang="ko-KR" sz="2800" b="1" dirty="0"/>
              <a:t>)</a:t>
            </a:r>
            <a:r>
              <a:rPr lang="ko-KR" altLang="en-US" sz="2800" b="1" dirty="0"/>
              <a:t>ㄹ 빼놓을 수 없다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句型，表示提起前面的事实或状态时，必须谈及后面的情况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68311" y="2595728"/>
            <a:ext cx="8012859" cy="3693319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en-US" altLang="ko-KR" sz="2400" dirty="0"/>
              <a:t>1</a:t>
            </a:r>
            <a:r>
              <a:rPr lang="en-US" altLang="ko-KR" sz="2200" dirty="0"/>
              <a:t>) </a:t>
            </a:r>
            <a:r>
              <a:rPr lang="ko-KR" altLang="en-US" sz="2200" dirty="0"/>
              <a:t>한국의 설음식 하면 떡국을 빼놓을 수 없어요</a:t>
            </a:r>
            <a:r>
              <a:rPr lang="en-US" altLang="ko-KR" sz="22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如果提起韩国春节时的饮食，就不能不提到年糕汤。</a:t>
            </a:r>
          </a:p>
          <a:p>
            <a:r>
              <a:rPr lang="en-US" altLang="ko-KR" sz="2200" dirty="0"/>
              <a:t>2) ‘</a:t>
            </a:r>
            <a:r>
              <a:rPr lang="ko-KR" altLang="en-US" sz="2200" dirty="0"/>
              <a:t>건축의 기적’ 하면 중국의 만리장성을 빼놓을 수 없어요</a:t>
            </a:r>
            <a:r>
              <a:rPr lang="en-US" altLang="ko-KR" sz="22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如果要说起建筑的奇迹，就不能不提到中国的万里长城。</a:t>
            </a:r>
          </a:p>
          <a:p>
            <a:r>
              <a:rPr lang="en-US" altLang="ko-KR" sz="2200" dirty="0"/>
              <a:t>3) </a:t>
            </a:r>
            <a:r>
              <a:rPr lang="ko-KR" altLang="en-US" sz="2200" dirty="0"/>
              <a:t>가</a:t>
            </a:r>
            <a:r>
              <a:rPr lang="en-US" altLang="ko-KR" sz="2200" dirty="0"/>
              <a:t>: </a:t>
            </a:r>
            <a:r>
              <a:rPr lang="ko-KR" altLang="en-US" sz="2200" dirty="0"/>
              <a:t>재미있는 영화로 무엇이 있을까요</a:t>
            </a:r>
            <a:r>
              <a:rPr lang="en-US" altLang="ko-KR" sz="22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什么电影有意思啊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200" dirty="0"/>
              <a:t>나</a:t>
            </a:r>
            <a:r>
              <a:rPr lang="en-US" altLang="ko-KR" sz="2200" dirty="0"/>
              <a:t>: </a:t>
            </a:r>
            <a:r>
              <a:rPr lang="ko-KR" altLang="en-US" sz="2200" dirty="0"/>
              <a:t>재미있는 영화 하면 </a:t>
            </a:r>
            <a:r>
              <a:rPr lang="en-US" altLang="ko-KR" sz="2200" dirty="0"/>
              <a:t>&lt;</a:t>
            </a:r>
            <a:r>
              <a:rPr lang="ko-KR" altLang="en-US" sz="2200" dirty="0"/>
              <a:t>엽기적인 그녀</a:t>
            </a:r>
            <a:r>
              <a:rPr lang="en-US" altLang="ko-KR" sz="2200" dirty="0"/>
              <a:t>&gt;</a:t>
            </a:r>
            <a:r>
              <a:rPr lang="ko-KR" altLang="en-US" sz="2200" dirty="0"/>
              <a:t>를 빼놓을 수 없어요</a:t>
            </a:r>
            <a:r>
              <a:rPr lang="en-US" altLang="ko-KR" sz="22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如果说起有意思的电影，那就不能不说一下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我的野蛮女友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这部电影。</a:t>
            </a:r>
          </a:p>
        </p:txBody>
      </p:sp>
    </p:spTree>
    <p:extLst>
      <p:ext uri="{BB962C8B-B14F-4D97-AF65-F5344CB8AC3E}">
        <p14:creationId xmlns:p14="http://schemas.microsoft.com/office/powerpoint/2010/main" val="153249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7827943" cy="3415743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 smtClean="0"/>
              <a:t>4</a:t>
            </a:r>
            <a:r>
              <a:rPr lang="en-US" altLang="ko-KR" sz="2800" dirty="0"/>
              <a:t>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어떤 대학교가 유명해요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노래 잘 부르는 가수가 누구예요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ko-KR" altLang="en-US" sz="2800" dirty="0"/>
              <a:t>　　　　　　　　　　　　　　　　　　　　　　　　　　　　</a:t>
            </a:r>
            <a:r>
              <a:rPr lang="ko-KR" altLang="en-US" sz="2400" dirty="0"/>
              <a:t>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92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2" y="2794665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42" y="27946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651" y="2794665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03283" y="3300824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6" action="ppaction://hlinksldjump"/>
              </a:rPr>
              <a:t>어휘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6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48283" y="332024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대화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7" action="ppaction://hlinksldjump"/>
              </a:rPr>
              <a:t>2</a:t>
            </a:r>
            <a:endParaRPr kumimoji="1"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42101" y="3329258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문법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8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166" y="1123794"/>
            <a:ext cx="4065846" cy="2034233"/>
            <a:chOff x="400725" y="2066351"/>
            <a:chExt cx="4065846" cy="2034233"/>
          </a:xfrm>
        </p:grpSpPr>
        <p:sp>
          <p:nvSpPr>
            <p:cNvPr id="22" name="矩形 21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누적되다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累积，沉淀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400725" y="3538902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훨씬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副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更加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>
            <a:xfrm>
              <a:off x="400725" y="2819646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배출하다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排出，排放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>
            <a:spLocks/>
          </p:cNvSpPr>
          <p:nvPr/>
        </p:nvSpPr>
        <p:spPr>
          <a:xfrm>
            <a:off x="484385" y="3474021"/>
            <a:ext cx="4065846" cy="804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피로를 풀다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词组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缓解疲劳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4385" y="1123794"/>
            <a:ext cx="4065846" cy="2035211"/>
            <a:chOff x="400725" y="2066351"/>
            <a:chExt cx="4065846" cy="2035211"/>
          </a:xfrm>
        </p:grpSpPr>
        <p:sp>
          <p:nvSpPr>
            <p:cNvPr id="17" name="矩形 16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뻐근하다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酸痛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400725" y="3539880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게을리하다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懒惰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400725" y="2811699"/>
              <a:ext cx="4065846" cy="5696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허구한 날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混日子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4385" y="4552170"/>
            <a:ext cx="4065846" cy="1715894"/>
            <a:chOff x="400725" y="2181126"/>
            <a:chExt cx="4065846" cy="1715894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400725" y="2918717"/>
              <a:ext cx="4065846" cy="97830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땀을 빼다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词组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出汗，流汗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400725" y="2181126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찜질방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汗蒸房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12166" y="3438595"/>
            <a:ext cx="4065846" cy="1394416"/>
            <a:chOff x="400725" y="2066351"/>
            <a:chExt cx="4065846" cy="1394416"/>
          </a:xfrm>
        </p:grpSpPr>
        <p:sp>
          <p:nvSpPr>
            <p:cNvPr id="27" name="矩形 26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구운 계란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熏蛋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9" name="矩形 28"/>
            <p:cNvSpPr>
              <a:spLocks/>
            </p:cNvSpPr>
            <p:nvPr/>
          </p:nvSpPr>
          <p:spPr>
            <a:xfrm>
              <a:off x="400725" y="2819646"/>
              <a:ext cx="4065846" cy="64112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바뀌다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转换，换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2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765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250" y="2790702"/>
            <a:ext cx="8114678" cy="35394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요즘 몸이 왜 이렇게 뻐근하지</a:t>
            </a:r>
            <a:r>
              <a:rPr lang="en-US" altLang="ko-KR" sz="2400" dirty="0"/>
              <a:t>? </a:t>
            </a:r>
            <a:endParaRPr lang="en-US" altLang="ko-KR" sz="2400" dirty="0" smtClean="0"/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양메이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허구한 날 컴퓨터</a:t>
            </a:r>
            <a:r>
              <a:rPr lang="ko-KR" altLang="en-US" sz="2400" dirty="0">
                <a:hlinkClick r:id="rId4" action="ppaction://hlinksldjump"/>
              </a:rPr>
              <a:t>만 붙잡고 </a:t>
            </a:r>
            <a:r>
              <a:rPr lang="ko-KR" altLang="en-US" sz="2400" dirty="0"/>
              <a:t>있어서 그런 거 아니야</a:t>
            </a:r>
            <a:r>
              <a:rPr lang="en-US" altLang="ko-KR" sz="2400" dirty="0"/>
              <a:t>?</a:t>
            </a: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우리가 요즘 운동을 게을리 하기는 했지</a:t>
            </a:r>
            <a:r>
              <a:rPr lang="en-US" altLang="ko-KR" sz="2400" dirty="0"/>
              <a:t>? </a:t>
            </a:r>
            <a:endParaRPr lang="en-US" altLang="ko-KR" sz="2400" dirty="0" smtClean="0"/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헤럴드</a:t>
            </a:r>
            <a:r>
              <a:rPr lang="en-US" altLang="ko-KR" sz="2400" dirty="0"/>
              <a:t>, </a:t>
            </a:r>
            <a:r>
              <a:rPr lang="ko-KR" altLang="en-US" sz="2400" dirty="0"/>
              <a:t>우리 피로도 풀 겸 같이 찜질방 가는 거 어때</a:t>
            </a:r>
            <a:r>
              <a:rPr lang="en-US" altLang="ko-KR" sz="2400" dirty="0"/>
              <a:t>? </a:t>
            </a:r>
            <a:endParaRPr lang="en-US" altLang="ko-KR" sz="2400" dirty="0" smtClean="0"/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난 피곤해서 그냥 기숙사에서 쉬고 </a:t>
            </a:r>
            <a:r>
              <a:rPr lang="ko-KR" altLang="en-US" sz="2400" dirty="0" smtClean="0"/>
              <a:t>싶어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정성민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피곤할 때 찜질방에 가서 땀을 빼주면 얼마나 시원한데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en-US" altLang="zh-CN" sz="3200" dirty="0" smtClean="0">
                <a:ea typeface="宋体" panose="02010600030101010101" pitchFamily="2" charset="-122"/>
              </a:rPr>
              <a:t>···</a:t>
            </a:r>
            <a:endParaRPr lang="en-US" altLang="ko-KR" sz="3200" dirty="0" smtClean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54" y="336147"/>
            <a:ext cx="4389129" cy="274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600" y="1120763"/>
            <a:ext cx="8395906" cy="5078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양메이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</a:t>
            </a:r>
            <a:r>
              <a:rPr lang="ko-KR" altLang="en-US" sz="2400" dirty="0">
                <a:hlinkClick r:id="rId4" action="ppaction://hlinksldjump"/>
              </a:rPr>
              <a:t>안 그래도 </a:t>
            </a:r>
            <a:r>
              <a:rPr lang="ko-KR" altLang="en-US" sz="2400" dirty="0"/>
              <a:t>피곤해 죽겠는데 시원하긴 </a:t>
            </a:r>
            <a:r>
              <a:rPr lang="ko-KR" altLang="en-US" sz="2400" dirty="0" smtClean="0"/>
              <a:t>뭐가 시원해</a:t>
            </a:r>
            <a:r>
              <a:rPr lang="en-US" altLang="ko-KR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맞아</a:t>
            </a:r>
            <a:r>
              <a:rPr lang="en-US" altLang="ko-KR" sz="2400" dirty="0"/>
              <a:t>. </a:t>
            </a:r>
            <a:r>
              <a:rPr lang="ko-KR" altLang="en-US" sz="2400" dirty="0"/>
              <a:t>땀을 그렇게 </a:t>
            </a:r>
            <a:r>
              <a:rPr lang="ko-KR" altLang="en-US" sz="2400" dirty="0">
                <a:hlinkClick r:id="rId5" action="ppaction://hlinksldjump"/>
              </a:rPr>
              <a:t>빼 가지고 </a:t>
            </a:r>
            <a:r>
              <a:rPr lang="ko-KR" altLang="en-US" sz="2400" dirty="0"/>
              <a:t>쓰러지면 어떻게 해</a:t>
            </a:r>
            <a:r>
              <a:rPr lang="en-US" altLang="ko-KR" sz="2400" dirty="0" smtClean="0"/>
              <a:t>?</a:t>
            </a:r>
            <a:endParaRPr lang="en-US" altLang="ko-KR" sz="2400" dirty="0"/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몸에 누적되어 있는 피로를 땀으로 배출해 내면 몸이 훨씬 가벼워지거든</a:t>
            </a:r>
            <a:r>
              <a:rPr lang="en-US" altLang="ko-KR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나도 어디에서 들은 거 같아</a:t>
            </a:r>
            <a:r>
              <a:rPr lang="en-US" altLang="ko-KR" sz="2400" dirty="0"/>
              <a:t>. </a:t>
            </a:r>
            <a:r>
              <a:rPr lang="ko-KR" altLang="en-US" sz="2400" dirty="0"/>
              <a:t>찜질을 하면 살도 빠지고 피부도 좋아진다고</a:t>
            </a:r>
            <a:r>
              <a:rPr lang="en-US" altLang="ko-KR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양메이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그래</a:t>
            </a:r>
            <a:r>
              <a:rPr lang="en-US" altLang="ko-KR" sz="2400" dirty="0"/>
              <a:t>? </a:t>
            </a:r>
            <a:r>
              <a:rPr lang="ko-KR" altLang="en-US" sz="2400" dirty="0"/>
              <a:t>그럼 내가 안 갈 수 없지</a:t>
            </a:r>
            <a:r>
              <a:rPr lang="en-US" altLang="ko-KR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그럼 찜질방에서 파는 구운 계란은 내가 살게</a:t>
            </a:r>
            <a:r>
              <a:rPr lang="en-US" altLang="ko-KR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빨리 가자</a:t>
            </a:r>
            <a:r>
              <a:rPr lang="en-US" altLang="ko-KR" sz="2400" dirty="0"/>
              <a:t>. </a:t>
            </a:r>
            <a:r>
              <a:rPr lang="ko-KR" altLang="en-US" sz="2400" dirty="0"/>
              <a:t>성민이 마음 바뀌기 전에</a:t>
            </a:r>
            <a:r>
              <a:rPr lang="en-US" altLang="ko-KR" sz="2400" dirty="0"/>
              <a:t>. </a:t>
            </a:r>
            <a:r>
              <a:rPr lang="ko-KR" altLang="en-US" sz="2400" dirty="0"/>
              <a:t>하하</a:t>
            </a:r>
            <a:r>
              <a:rPr lang="en-US" altLang="ko-KR" sz="2400" dirty="0"/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webpage-home_81886">
            <a:hlinkClick r:id="rId6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022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7751906" cy="54476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1.</a:t>
            </a:r>
            <a:r>
              <a:rPr lang="ko-KR" altLang="en-US" sz="2800" b="1" dirty="0"/>
              <a:t> ～만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을</a:t>
            </a:r>
            <a:r>
              <a:rPr lang="en-US" altLang="ko-KR" sz="2800" b="1" dirty="0"/>
              <a:t>) </a:t>
            </a:r>
            <a:r>
              <a:rPr lang="ko-KR" altLang="en-US" sz="2800" b="1" dirty="0"/>
              <a:t>붙잡고 있다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句型，接在体词后，表示只依赖或专注于某事物或事实。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10996" y="2410561"/>
            <a:ext cx="7203915" cy="4247317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누나는 한 시간째 전화만 붙잡고 있어요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姐姐打电话都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个小时了。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핸드폰만 붙잡고 있지 말고 공부도 좀 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你别只是玩儿手机，也学习学习吧。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이번 피아노 경연대회에서 상을 받을 수 있을까요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你在这次钢琴大赛上能获奖吗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한달 내내 피아노만 붙잡고 있었으니까 받을 수 있을 거예요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我整整一个月都在练钢琴，应该能获奖。。</a:t>
            </a:r>
          </a:p>
        </p:txBody>
      </p:sp>
    </p:spTree>
    <p:extLst>
      <p:ext uri="{BB962C8B-B14F-4D97-AF65-F5344CB8AC3E}">
        <p14:creationId xmlns:p14="http://schemas.microsoft.com/office/powerpoint/2010/main" val="156998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128204" cy="3415743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</a:t>
            </a:r>
            <a:r>
              <a:rPr lang="en-US" altLang="ko-KR" sz="2800" dirty="0" smtClean="0"/>
              <a:t>)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눈이 왜 그렇게 충혈되었어요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 smtClean="0"/>
              <a:t>:</a:t>
            </a:r>
            <a:r>
              <a:rPr lang="en-US" altLang="ko-KR" sz="2800" dirty="0">
                <a:sym typeface="Symbol"/>
              </a:rPr>
              <a:t> 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오늘 왜 출근 안 했어요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/>
              <a:t>　　　　　　　　　　　　　　　　　　　　　　　　　　　　　</a:t>
            </a:r>
            <a:r>
              <a:rPr lang="ko-KR" altLang="en-US" sz="2400" dirty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5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72628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/>
              <a:t>복날에는 무엇을 먹어야 할까요</a:t>
            </a:r>
            <a:r>
              <a:rPr lang="en-US" altLang="ko-KR" sz="3600" dirty="0" smtClean="0"/>
              <a:t>?</a:t>
            </a:r>
          </a:p>
          <a:p>
            <a:endParaRPr lang="en-US" altLang="ko-KR" sz="3600" dirty="0"/>
          </a:p>
          <a:p>
            <a:r>
              <a:rPr lang="ko-KR" altLang="en-US" sz="3600" dirty="0"/>
              <a:t>찜질을 하면 우리에게 어떤 이로운 점이 있을까요</a:t>
            </a:r>
            <a:r>
              <a:rPr lang="en-US" altLang="ko-KR" sz="3600" dirty="0"/>
              <a:t>?</a:t>
            </a:r>
            <a:endParaRPr kumimoji="1"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도입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3783797"/>
            <a:ext cx="596900" cy="68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8032927" cy="53245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2. </a:t>
            </a:r>
            <a:r>
              <a:rPr lang="ko-KR" altLang="en-US" sz="2800" b="1" dirty="0"/>
              <a:t>안 그래도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惯用语，表示对某种事实或状态进行否定性让步，相当于汉语的“即使不那样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那么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)…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zh-CN" altLang="en-US" sz="2800" dirty="0"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13450" y="2745481"/>
            <a:ext cx="7484390" cy="3508653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안 그래도 지금 말하려던참이었어요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即使你不提，我也正想说呢。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안 그래도 힘든데 왜 자꾸 말 시켜요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即使你不那样我也很累了，为什么总让我说话呀？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이번에도 실패할 텐데 또 도전하려고요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这次可能也会失败，你还要挑战吗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안 그래도 포기하려고 했어요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即使你不说，我也正想放弃来着。</a:t>
            </a:r>
          </a:p>
        </p:txBody>
      </p:sp>
    </p:spTree>
    <p:extLst>
      <p:ext uri="{BB962C8B-B14F-4D97-AF65-F5344CB8AC3E}">
        <p14:creationId xmlns:p14="http://schemas.microsoft.com/office/powerpoint/2010/main" val="373820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128204" cy="353943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</a:t>
            </a:r>
            <a:r>
              <a:rPr lang="en-US" altLang="ko-KR" sz="2800" dirty="0" smtClean="0"/>
              <a:t>)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아직 안 가고 뭐해요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한국어를 전공으로 하는 것이 어때요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 smtClean="0"/>
              <a:t>　　　　　　　　　　　　　　　　　　　　　　　　　　　</a:t>
            </a:r>
            <a:r>
              <a:rPr lang="en-US" altLang="ko-KR" sz="2800" dirty="0" smtClean="0">
                <a:sym typeface="Symbol"/>
              </a:rPr>
              <a:t> </a:t>
            </a:r>
            <a:r>
              <a:rPr lang="ko-KR" altLang="en-US" sz="2800" dirty="0" smtClean="0"/>
              <a:t>　　　　　　　　　　　　　　　　　　　　　　　　　　　　　</a:t>
            </a:r>
            <a:r>
              <a:rPr lang="ko-KR" altLang="en-US" sz="2400" dirty="0" smtClean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56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8032927" cy="53245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3. </a:t>
            </a:r>
            <a:r>
              <a:rPr lang="ko-KR" altLang="en-US" sz="2800" b="1" dirty="0"/>
              <a:t>～아</a:t>
            </a:r>
            <a:r>
              <a:rPr lang="en-US" altLang="ko-KR" sz="2800" b="1" dirty="0"/>
              <a:t>/</a:t>
            </a:r>
            <a:r>
              <a:rPr lang="ko-KR" altLang="en-US" sz="2800" b="1" dirty="0"/>
              <a:t>어</a:t>
            </a:r>
            <a:r>
              <a:rPr lang="en-US" altLang="ko-KR" sz="2800" b="1" dirty="0"/>
              <a:t>/</a:t>
            </a:r>
            <a:r>
              <a:rPr lang="ko-KR" altLang="en-US" sz="2800" b="1" dirty="0"/>
              <a:t>여 가지고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惯用型，接在动词词干后，表示带着动作所形成的状态进行下一动作。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zh-CN" altLang="en-US" sz="2800" dirty="0"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13450" y="2583248"/>
            <a:ext cx="7484390" cy="387798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비빔밥은 참기름을 넣어 가지고 먹어야 맛있었어요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拌饭要放香油才好吃。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기분 나쁜 일을 계속 그렇게 참아 가지고 어떻게 해요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不愉快的事情那样一直忍着的话，怎么能行呀？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동사무소에는 왜 가요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去街道办事处干什么呀？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신분증을 잃어버려 가지고 다시 만들어야 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我把身份证弄丢了，要再办一张。</a:t>
            </a:r>
          </a:p>
        </p:txBody>
      </p:sp>
    </p:spTree>
    <p:extLst>
      <p:ext uri="{BB962C8B-B14F-4D97-AF65-F5344CB8AC3E}">
        <p14:creationId xmlns:p14="http://schemas.microsoft.com/office/powerpoint/2010/main" val="258349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128204" cy="353943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</a:t>
            </a:r>
            <a:r>
              <a:rPr lang="en-US" altLang="ko-KR" sz="2800" dirty="0" smtClean="0"/>
              <a:t>)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어떤 옷을 수선하시려고 오셨어요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 smtClean="0"/>
              <a:t>:</a:t>
            </a:r>
            <a:r>
              <a:rPr lang="en-US" altLang="ko-KR" sz="2800" dirty="0">
                <a:sym typeface="Symbol"/>
              </a:rPr>
              <a:t> 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명절인데 왜 집에 가지 않아요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 smtClean="0"/>
              <a:t>　　　　　　　　　　　　　　　　　　　　　　　　　　　</a:t>
            </a:r>
            <a:r>
              <a:rPr lang="en-US" altLang="ko-KR" sz="2800" dirty="0" smtClean="0">
                <a:sym typeface="Symbol"/>
              </a:rPr>
              <a:t> </a:t>
            </a:r>
            <a:r>
              <a:rPr lang="ko-KR" altLang="en-US" sz="2800" dirty="0" smtClean="0"/>
              <a:t>　　　　　　　　　　　　　　　　　　　　　　　　　　　　　</a:t>
            </a:r>
            <a:r>
              <a:rPr lang="ko-KR" altLang="en-US" sz="2400" dirty="0" smtClean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784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53250" y="1123802"/>
            <a:ext cx="8276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ko-KR" altLang="en-US" sz="2800" dirty="0"/>
              <a:t>‘ ～고 보니’ 를 이용하여 보기와 같이 다음 대화를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454" y="2094279"/>
            <a:ext cx="7720383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어디 가려고요</a:t>
            </a:r>
            <a:r>
              <a:rPr lang="en-US" altLang="ko-KR" sz="2400" dirty="0"/>
              <a:t>?</a:t>
            </a:r>
          </a:p>
          <a:p>
            <a:r>
              <a:rPr lang="ko-KR" altLang="en-US" sz="2400" u="sng" dirty="0"/>
              <a:t>양메이</a:t>
            </a:r>
            <a:r>
              <a:rPr lang="en-US" altLang="ko-KR" sz="2400" u="sng" dirty="0"/>
              <a:t>: </a:t>
            </a:r>
            <a:r>
              <a:rPr lang="ko-KR" altLang="en-US" sz="2400" u="sng" dirty="0"/>
              <a:t>어제 옷을 샀는데 입고 보니 색상이 별로라서 </a:t>
            </a:r>
            <a:r>
              <a:rPr lang="ko-KR" altLang="en-US" sz="2400" u="sng" dirty="0" smtClean="0"/>
              <a:t>교</a:t>
            </a:r>
            <a:endParaRPr lang="en-US" altLang="ko-KR" sz="2400" u="sng" dirty="0" smtClean="0"/>
          </a:p>
          <a:p>
            <a:r>
              <a:rPr lang="ko-KR" altLang="en-US" sz="2400" u="sng" dirty="0" smtClean="0"/>
              <a:t>환하러 </a:t>
            </a:r>
            <a:r>
              <a:rPr lang="ko-KR" altLang="en-US" sz="2400" u="sng" dirty="0"/>
              <a:t>가려고요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454" y="3950800"/>
            <a:ext cx="80766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/>
              <a:t> 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사귄 지 얼마 되었다고 벌써 그렇게 친해졌어요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처음엔 </a:t>
            </a:r>
            <a:r>
              <a:rPr lang="ko-KR" altLang="en-US" sz="2400" dirty="0" smtClean="0"/>
              <a:t>서먹서먹했는데</a:t>
            </a:r>
            <a:r>
              <a:rPr lang="en-US" altLang="ko-KR" sz="2400" dirty="0">
                <a:sym typeface="Symbol"/>
              </a:rPr>
              <a:t> 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　　　　　　　　　　 동문이라서 금방 친해졌어요</a:t>
            </a:r>
            <a:r>
              <a:rPr lang="en-US" altLang="ko-KR" sz="2400" dirty="0"/>
              <a:t>.</a:t>
            </a:r>
          </a:p>
          <a:p>
            <a:r>
              <a:rPr lang="en-US" altLang="ko-KR" sz="2400" dirty="0" smtClean="0"/>
              <a:t>2.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헤럴드</a:t>
            </a:r>
            <a:r>
              <a:rPr lang="en-US" altLang="ko-KR" sz="2400" dirty="0"/>
              <a:t>: </a:t>
            </a:r>
            <a:r>
              <a:rPr lang="ko-KR" altLang="en-US" sz="2400" dirty="0"/>
              <a:t>새 아파트가 좋지요</a:t>
            </a:r>
            <a:r>
              <a:rPr lang="en-US" altLang="ko-KR" sz="2400" dirty="0"/>
              <a:t>? </a:t>
            </a:r>
            <a:r>
              <a:rPr lang="ko-KR" altLang="en-US" sz="2400" dirty="0"/>
              <a:t>주변 환경도 깨끗하고 시설도 좋고요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그래도</a:t>
            </a:r>
            <a:r>
              <a:rPr lang="en-US" altLang="ko-KR" sz="2400" dirty="0">
                <a:sym typeface="Symbol"/>
              </a:rPr>
              <a:t>  </a:t>
            </a:r>
            <a:r>
              <a:rPr lang="ko-KR" altLang="en-US" sz="2400" dirty="0" smtClean="0"/>
              <a:t>옛날 </a:t>
            </a:r>
            <a:r>
              <a:rPr lang="ko-KR" altLang="en-US" sz="2400" dirty="0"/>
              <a:t>집이 더 좋은 것 같아요</a:t>
            </a:r>
            <a:r>
              <a:rPr lang="en-US" altLang="ko-KR" sz="2400" dirty="0"/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09753" y="432510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사귀고 보니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73665" y="575129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이사하고 보니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06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157437"/>
            <a:ext cx="8225361" cy="5006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헤럴드</a:t>
            </a:r>
            <a:r>
              <a:rPr lang="en-US" altLang="ko-KR" sz="2400" dirty="0"/>
              <a:t>: </a:t>
            </a:r>
            <a:r>
              <a:rPr lang="ko-KR" altLang="en-US" sz="2400" dirty="0"/>
              <a:t>얼굴이 예전보다 많이 밝아지고 보기 좋네요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시간이</a:t>
            </a:r>
            <a:r>
              <a:rPr lang="en-US" altLang="ko-KR" sz="2400" dirty="0">
                <a:sym typeface="Symbol"/>
              </a:rPr>
              <a:t> </a:t>
            </a:r>
            <a:r>
              <a:rPr lang="ko-KR" altLang="en-US" sz="2400" dirty="0" smtClean="0"/>
              <a:t> 아픈 </a:t>
            </a:r>
            <a:r>
              <a:rPr lang="ko-KR" altLang="en-US" sz="2400" dirty="0"/>
              <a:t>상처도 치유가 되는 것 같아요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양메이</a:t>
            </a:r>
            <a:r>
              <a:rPr lang="en-US" altLang="ko-KR" sz="2400" dirty="0"/>
              <a:t>: </a:t>
            </a:r>
            <a:r>
              <a:rPr lang="en-US" altLang="ko-KR" sz="2400" dirty="0">
                <a:sym typeface="Symbol"/>
              </a:rPr>
              <a:t> </a:t>
            </a:r>
            <a:r>
              <a:rPr lang="ko-KR" altLang="en-US" sz="2400" dirty="0" smtClean="0"/>
              <a:t>디자인은 </a:t>
            </a:r>
            <a:r>
              <a:rPr lang="ko-KR" altLang="en-US" sz="2400" dirty="0"/>
              <a:t>마음에 드는데 색상이 마음에 들지 않네요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판매원</a:t>
            </a:r>
            <a:r>
              <a:rPr lang="en-US" altLang="ko-KR" sz="2400" dirty="0"/>
              <a:t>: </a:t>
            </a:r>
            <a:r>
              <a:rPr lang="ko-KR" altLang="en-US" sz="2400" dirty="0"/>
              <a:t>그럼 다른 색으로 골라 보세요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지하철 사고가 났대요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김지은</a:t>
            </a:r>
            <a:r>
              <a:rPr lang="en-US" altLang="ko-KR" sz="2400" dirty="0" smtClean="0"/>
              <a:t>:</a:t>
            </a:r>
            <a:r>
              <a:rPr lang="en-US" altLang="ko-KR" sz="2400" dirty="0">
                <a:sym typeface="Symbol"/>
              </a:rPr>
              <a:t> </a:t>
            </a:r>
            <a:r>
              <a:rPr lang="en-US" altLang="ko-KR" sz="2400" dirty="0" smtClean="0"/>
              <a:t> </a:t>
            </a:r>
            <a:r>
              <a:rPr lang="ko-KR" altLang="en-US" sz="2400" dirty="0" smtClean="0"/>
              <a:t>이번 </a:t>
            </a:r>
            <a:r>
              <a:rPr lang="ko-KR" altLang="en-US" sz="2400" dirty="0"/>
              <a:t>사고는 고의적으로 일으킨 사고였대요</a:t>
            </a:r>
            <a:r>
              <a:rPr lang="en-US" altLang="ko-KR" sz="2400" dirty="0"/>
              <a:t>.</a:t>
            </a:r>
            <a:r>
              <a:rPr lang="ko-KR" altLang="en-US" sz="2400" dirty="0" smtClean="0"/>
              <a:t>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891602" y="177043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지나고 보니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66569" y="293169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사고 보니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7202" y="508262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알고 보니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023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53250" y="1123802"/>
            <a:ext cx="8276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lang="ko-KR" altLang="en-US" sz="2800" dirty="0"/>
              <a:t>‘～하면 ～을</a:t>
            </a:r>
            <a:r>
              <a:rPr lang="en-US" altLang="ko-KR" sz="2800" dirty="0"/>
              <a:t>/</a:t>
            </a:r>
            <a:r>
              <a:rPr lang="ko-KR" altLang="en-US" sz="2800" dirty="0"/>
              <a:t>를 빼놓을 수 없다’ 를 이용하여 보기와 같이 대화를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454" y="2094279"/>
            <a:ext cx="802816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한국 음식 하면 불고기가 제일인 것 같아요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불고기도 맛있지만 </a:t>
            </a:r>
            <a:r>
              <a:rPr lang="ko-KR" altLang="en-US" sz="2400" u="sng" dirty="0"/>
              <a:t>한국 음식 하면 김치를 빼놓을 </a:t>
            </a:r>
            <a:endParaRPr lang="en-US" altLang="ko-KR" sz="2400" u="sng" dirty="0" smtClean="0"/>
          </a:p>
          <a:p>
            <a:r>
              <a:rPr lang="ko-KR" altLang="en-US" sz="2400" u="sng" dirty="0" smtClean="0"/>
              <a:t>수 </a:t>
            </a:r>
            <a:r>
              <a:rPr lang="ko-KR" altLang="en-US" sz="2400" u="sng" dirty="0"/>
              <a:t>없어요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9210" y="3663939"/>
            <a:ext cx="84147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요즘 대학생들은 주로 어떤 아르바이트를 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글쎄요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en-US" altLang="ko-KR" sz="2400" dirty="0">
                <a:sym typeface="Symbol"/>
              </a:rPr>
              <a:t> 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요즘 젊은이들의 취미 생활이 다양해진 것 같아요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맞아요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그중에서도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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lang="ko-KR" altLang="en-US" dirty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035212" y="4110351"/>
            <a:ext cx="7621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요즘 대학생들의 아르바이트라고 하면 </a:t>
            </a:r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편의점을</a:t>
            </a:r>
            <a:endParaRPr lang="en-US" altLang="ko-KR" sz="20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빼놓을 수 없어요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8680" y="5977047"/>
            <a:ext cx="87816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많이 하는 취미 생활하면 컴퓨터 게임을 빼놓을 수 없어요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256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157437"/>
            <a:ext cx="82253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헤럴드</a:t>
            </a:r>
            <a:r>
              <a:rPr lang="en-US" altLang="ko-KR" sz="2400" dirty="0"/>
              <a:t>: </a:t>
            </a:r>
            <a:r>
              <a:rPr lang="ko-KR" altLang="en-US" sz="2400" dirty="0"/>
              <a:t>한국의 피겨 선수하면 누가 제일 먼저 생각나세요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물론</a:t>
            </a:r>
            <a:r>
              <a:rPr lang="en-US" altLang="ko-KR" sz="2400" dirty="0">
                <a:sym typeface="Symbol"/>
              </a:rPr>
              <a:t>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endParaRPr lang="ko-KR" altLang="en-US" sz="2400" dirty="0"/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한국의 문화를 체험하려면 어디로 가면 좋을까요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여러 가지 </a:t>
            </a:r>
            <a:r>
              <a:rPr lang="ko-KR" altLang="en-US" sz="2400" dirty="0" smtClean="0"/>
              <a:t>다양하겠지만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en-US" altLang="ko-KR" sz="2400" dirty="0">
                <a:sym typeface="Symbol"/>
              </a:rPr>
              <a:t>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endParaRPr lang="ko-KR" altLang="en-US" sz="2400" dirty="0"/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환경 보호 차원에서 에너지 절약을 생활화해야 합니다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또한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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11024" y="1775860"/>
            <a:ext cx="6528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피겨 선수하면 김연아를 빼놓을 수 없지요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530" y="3373428"/>
            <a:ext cx="8118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한국 문화 체험하면 경복궁과 민속촌을 빼놓을 수 없지요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2273863" y="4662663"/>
            <a:ext cx="65289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환경 보호하면 에너지 절약 교육도 빼놓을 수 없어요</a:t>
            </a:r>
            <a:r>
              <a:rPr lang="en-US" altLang="ko-KR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en-US" altLang="ko-KR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194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9111" y="3862455"/>
            <a:ext cx="7866529" cy="280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날씨가 왜 이렇게 무덥죠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김지은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날씨가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 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0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시원해지는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것 같아요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판매원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오리털이라서 겨울에 입으면 아주 따뜻하고 좋아요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사세요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색상이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별로인 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것같아요</a:t>
            </a: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92704"/>
            <a:ext cx="816120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ko-KR" altLang="en-US" sz="2800" dirty="0"/>
              <a:t> ‘～기는 하다’ 를 이용하여 보기와 같이 다음 </a:t>
            </a:r>
            <a:endParaRPr lang="en-US" altLang="ko-KR" sz="2800" dirty="0" smtClean="0"/>
          </a:p>
          <a:p>
            <a:r>
              <a:rPr lang="ko-KR" altLang="en-US" sz="2800" dirty="0" smtClean="0"/>
              <a:t>대화를 </a:t>
            </a:r>
            <a:r>
              <a:rPr lang="ko-KR" altLang="en-US" sz="2800" dirty="0"/>
              <a:t>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7815487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독서가 인생을 풍요롭게 만드는 것 같아요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/>
              <a:t>헤럴드</a:t>
            </a:r>
            <a:r>
              <a:rPr lang="en-US" altLang="ko-KR" sz="2400" dirty="0"/>
              <a:t>: </a:t>
            </a:r>
            <a:r>
              <a:rPr lang="ko-KR" altLang="en-US" sz="2400" u="sng" dirty="0"/>
              <a:t>독서가 좋기는 하지만 </a:t>
            </a:r>
            <a:r>
              <a:rPr lang="ko-KR" altLang="en-US" sz="2400" dirty="0"/>
              <a:t>적당한 운동도 함께 해야 해요</a:t>
            </a:r>
            <a:r>
              <a:rPr lang="en-US" altLang="ko-KR" sz="2400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34665" y="4324120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무덥기는 하지만 아이스크림을 먹으면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677369" y="6196977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따뜻하기는 한데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75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157437"/>
            <a:ext cx="822536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이 목걸이 정말 예뻐요</a:t>
            </a:r>
            <a:r>
              <a:rPr lang="en-US" altLang="ko-KR" sz="2400" dirty="0"/>
              <a:t>. </a:t>
            </a:r>
            <a:r>
              <a:rPr lang="ko-KR" altLang="en-US" sz="2400" dirty="0"/>
              <a:t>그런데 값이 좀 비싼 것 같아요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비싼 </a:t>
            </a:r>
            <a:r>
              <a:rPr lang="ko-KR" altLang="en-US" sz="2400" dirty="0" smtClean="0"/>
              <a:t>만큼</a:t>
            </a:r>
            <a:r>
              <a:rPr lang="en-US" altLang="ko-KR" sz="2400" dirty="0">
                <a:sym typeface="Symbol"/>
              </a:rPr>
              <a:t> 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컴퓨터가 작동이 잘 안 되네요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많은 사람들이 </a:t>
            </a:r>
            <a:r>
              <a:rPr lang="ko-KR" altLang="en-US" sz="2400" dirty="0" smtClean="0"/>
              <a:t>컴퓨터를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en-US" altLang="ko-KR" sz="2400" dirty="0">
                <a:sym typeface="Symbol"/>
              </a:rPr>
              <a:t></a:t>
            </a:r>
            <a:endParaRPr lang="ko-KR" altLang="en-US" sz="2400" dirty="0"/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비행기 티켓은 샀어요</a:t>
            </a:r>
            <a:r>
              <a:rPr lang="en-US" altLang="ko-KR" sz="2400" dirty="0"/>
              <a:t>? </a:t>
            </a:r>
            <a:r>
              <a:rPr lang="ko-KR" altLang="en-US" sz="2400" dirty="0"/>
              <a:t>배보다는 비행기가 빠르고 나을 거예요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비행기가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비싸서 </a:t>
            </a:r>
            <a:r>
              <a:rPr lang="ko-KR" altLang="en-US" sz="2400" dirty="0"/>
              <a:t>배로 가기로 했어요</a:t>
            </a:r>
            <a:r>
              <a:rPr lang="en-US" altLang="ko-KR" sz="2400" dirty="0" smtClean="0"/>
              <a:t>.</a:t>
            </a:r>
            <a:r>
              <a:rPr lang="en-US" altLang="ko-KR" sz="2400" dirty="0" smtClean="0">
                <a:sym typeface="Symbol"/>
              </a:rPr>
              <a:t>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38017" y="2373374"/>
            <a:ext cx="5905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좋기는 하네요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445" y="3973592"/>
            <a:ext cx="6879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이용하면 작동이 안 되기는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3238017" y="5586353"/>
            <a:ext cx="63268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빠르기는 하지만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239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668035"/>
              </p:ext>
            </p:extLst>
          </p:nvPr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458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45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3" action="ppaction://hlinksldjump"/>
              </a:rPr>
              <a:t>1</a:t>
            </a:r>
            <a:endParaRPr lang="zh-CN" altLang="en-US" sz="2800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4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6" action="ppaction://hlinksldjump"/>
              </a:rPr>
              <a:t>3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5235966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8" action="ppaction://hlinksldjump"/>
              </a:rPr>
              <a:t>4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cs typeface="+mn-ea"/>
                <a:sym typeface="+mn-lt"/>
              </a:rPr>
              <a:t>목차</a:t>
            </a:r>
            <a:endParaRPr lang="zh-CN" altLang="en-US" sz="3600" b="1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7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77027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ko-KR" altLang="en-US" sz="2800" dirty="0" smtClean="0"/>
              <a:t> ‘</a:t>
            </a:r>
            <a:r>
              <a:rPr lang="ko-KR" altLang="en-US" sz="2800" dirty="0"/>
              <a:t>안 그래도’ 를 이용하여 보기와 같이 </a:t>
            </a:r>
            <a:r>
              <a:rPr lang="ko-KR" altLang="en-US" sz="2800" dirty="0" smtClean="0"/>
              <a:t>다음</a:t>
            </a:r>
            <a:endParaRPr lang="en-US" altLang="ko-KR" sz="2800" dirty="0" smtClean="0"/>
          </a:p>
          <a:p>
            <a:r>
              <a:rPr lang="ko-KR" altLang="en-US" sz="2800" dirty="0" smtClean="0"/>
              <a:t> </a:t>
            </a:r>
            <a:r>
              <a:rPr lang="ko-KR" altLang="en-US" sz="2800" dirty="0"/>
              <a:t>대화를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7601091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같이 커피라도 한 잔 할까요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u="sng" dirty="0"/>
              <a:t>안 그래도 그 쪽으로 가려던 참이었어요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0153" y="3667007"/>
            <a:ext cx="77201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1.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엄마랑 싸웠어요</a:t>
            </a:r>
            <a:r>
              <a:rPr lang="en-US" altLang="ko-KR" sz="2400" dirty="0"/>
              <a:t>? </a:t>
            </a:r>
            <a:r>
              <a:rPr lang="ko-KR" altLang="en-US" sz="2400" dirty="0"/>
              <a:t>기분이 안 좋아 보여요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김지은</a:t>
            </a:r>
            <a:r>
              <a:rPr lang="en-US" altLang="ko-KR" sz="2400" dirty="0"/>
              <a:t>: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2. </a:t>
            </a:r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/>
              <a:t>웨이빈 씨</a:t>
            </a:r>
            <a:r>
              <a:rPr lang="en-US" altLang="ko-KR" sz="2400" dirty="0"/>
              <a:t>, </a:t>
            </a:r>
            <a:r>
              <a:rPr lang="ko-KR" altLang="en-US" sz="2400" dirty="0"/>
              <a:t>주말에 시간 있으세요</a:t>
            </a:r>
            <a:r>
              <a:rPr lang="en-US" altLang="ko-KR" sz="2400" dirty="0"/>
              <a:t>? </a:t>
            </a:r>
            <a:r>
              <a:rPr lang="ko-KR" altLang="en-US" sz="2400" dirty="0"/>
              <a:t>같이 등산하러 갈까요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웨이빈</a:t>
            </a:r>
            <a:r>
              <a:rPr lang="en-US" altLang="ko-KR" sz="2400" dirty="0"/>
              <a:t>: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51967" y="4108676"/>
            <a:ext cx="4416594" cy="769441"/>
            <a:chOff x="2973628" y="3391328"/>
            <a:chExt cx="4416594" cy="769441"/>
          </a:xfrm>
        </p:grpSpPr>
        <p:sp>
          <p:nvSpPr>
            <p:cNvPr id="11" name="矩形 10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67985" y="5644747"/>
            <a:ext cx="4416594" cy="769441"/>
            <a:chOff x="2973628" y="3391328"/>
            <a:chExt cx="4416594" cy="769441"/>
          </a:xfrm>
        </p:grpSpPr>
        <p:sp>
          <p:nvSpPr>
            <p:cNvPr id="14" name="矩形 1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1924593" y="4277591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그래도 힘든데 자꾸 심부름 시키잖아요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909290" y="5952523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그래도 등산하러 가고 싶었는데 잘 됐네요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362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4914" y="1235163"/>
            <a:ext cx="81487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카오리</a:t>
            </a:r>
            <a:r>
              <a:rPr lang="en-US" altLang="ko-KR" sz="2400" dirty="0"/>
              <a:t>: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공기가 안 좋아서 창문 좀 열려고요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점심으로 김치찌개랑 된장찌개랑 시키면 어떨까요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좋아요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 </a:t>
            </a:r>
            <a:r>
              <a:rPr lang="ko-KR" altLang="en-US" sz="2400" dirty="0"/>
              <a:t>사장님</a:t>
            </a:r>
            <a:r>
              <a:rPr lang="en-US" altLang="ko-KR" sz="2400" dirty="0"/>
              <a:t>: </a:t>
            </a:r>
            <a:r>
              <a:rPr lang="ko-KR" altLang="en-US" sz="2400" dirty="0"/>
              <a:t>크리스마스 축제 기획안은 완성됐어요</a:t>
            </a:r>
            <a:r>
              <a:rPr lang="en-US" altLang="ko-KR" sz="2400" dirty="0"/>
              <a:t>? </a:t>
            </a:r>
            <a:r>
              <a:rPr lang="ko-KR" altLang="en-US" sz="2400" dirty="0"/>
              <a:t>언제 제출할 겁니까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직원</a:t>
            </a:r>
            <a:r>
              <a:rPr lang="en-US" altLang="ko-KR" sz="2400" dirty="0"/>
              <a:t>:</a:t>
            </a:r>
            <a:endParaRPr lang="en-US" altLang="zh-CN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37610" y="4990036"/>
            <a:ext cx="4416594" cy="769441"/>
            <a:chOff x="2973628" y="3391328"/>
            <a:chExt cx="4416594" cy="769441"/>
          </a:xfrm>
        </p:grpSpPr>
        <p:sp>
          <p:nvSpPr>
            <p:cNvPr id="4" name="矩形 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56212" y="3310421"/>
            <a:ext cx="4416594" cy="769441"/>
            <a:chOff x="2973628" y="3391328"/>
            <a:chExt cx="4416594" cy="769441"/>
          </a:xfrm>
        </p:grpSpPr>
        <p:sp>
          <p:nvSpPr>
            <p:cNvPr id="10" name="矩形 9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946643" y="1019595"/>
            <a:ext cx="4416594" cy="769441"/>
            <a:chOff x="2973628" y="3391328"/>
            <a:chExt cx="4416594" cy="769441"/>
          </a:xfrm>
        </p:grpSpPr>
        <p:sp>
          <p:nvSpPr>
            <p:cNvPr id="13" name="矩形 12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1337610" y="5143923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그래도 지금 제출하려고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했습니다</a:t>
            </a:r>
            <a:r>
              <a:rPr lang="en-US" altLang="ko-KR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56212" y="3125755"/>
            <a:ext cx="73717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그래도 김치찌개랑 된장찌개 먹고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싶었</a:t>
            </a:r>
            <a:endParaRPr lang="en-US" altLang="ko-KR" sz="24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거든요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946643" y="1173482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그래도 추운데 왜 창문을 열어요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23" name="矩形 2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667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86139" y="1123802"/>
            <a:ext cx="816120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ko-KR" altLang="en-US" sz="2800" dirty="0" smtClean="0"/>
              <a:t> ‘</a:t>
            </a:r>
            <a:r>
              <a:rPr lang="ko-KR" altLang="en-US" sz="2800" dirty="0"/>
              <a:t>～만 붙잡고 있다’ 를 이용하여 보기와 같이 </a:t>
            </a:r>
            <a:endParaRPr lang="en-US" altLang="ko-KR" sz="2800" dirty="0" smtClean="0"/>
          </a:p>
          <a:p>
            <a:r>
              <a:rPr lang="ko-KR" altLang="en-US" sz="2800" dirty="0" smtClean="0"/>
              <a:t>다음 </a:t>
            </a:r>
            <a:r>
              <a:rPr lang="ko-KR" altLang="en-US" sz="2800" dirty="0"/>
              <a:t>문장을 완성해 보세요</a:t>
            </a:r>
            <a:r>
              <a:rPr lang="en-US" altLang="ko-KR" sz="2800" dirty="0" smtClean="0"/>
              <a:t>.</a:t>
            </a:r>
            <a:endParaRPr lang="en-US" altLang="ko-KR" sz="2800" dirty="0"/>
          </a:p>
        </p:txBody>
      </p:sp>
      <p:sp>
        <p:nvSpPr>
          <p:cNvPr id="6" name="矩形 5"/>
          <p:cNvSpPr/>
          <p:nvPr/>
        </p:nvSpPr>
        <p:spPr>
          <a:xfrm>
            <a:off x="674959" y="2246811"/>
            <a:ext cx="807238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휴대폰</a:t>
            </a:r>
            <a:r>
              <a:rPr lang="en-US" altLang="ko-KR" sz="2400" dirty="0"/>
              <a:t>, </a:t>
            </a:r>
            <a:r>
              <a:rPr lang="ko-KR" altLang="en-US" sz="2400" dirty="0"/>
              <a:t>매일</a:t>
            </a:r>
            <a:r>
              <a:rPr lang="en-US" altLang="ko-KR" sz="2400" dirty="0"/>
              <a:t>, </a:t>
            </a:r>
            <a:r>
              <a:rPr lang="ko-KR" altLang="en-US" sz="2400" dirty="0"/>
              <a:t>공부하다</a:t>
            </a:r>
            <a:r>
              <a:rPr lang="en-US" altLang="ko-KR" sz="2400" dirty="0"/>
              <a:t>, </a:t>
            </a:r>
            <a:r>
              <a:rPr lang="ko-KR" altLang="en-US" sz="2400" dirty="0"/>
              <a:t>좀</a:t>
            </a:r>
            <a:r>
              <a:rPr lang="en-US" altLang="ko-KR" sz="2400" dirty="0"/>
              <a:t>, </a:t>
            </a:r>
            <a:r>
              <a:rPr lang="ko-KR" altLang="en-US" sz="2400" dirty="0"/>
              <a:t>～만 붙잡고 있다</a:t>
            </a:r>
            <a:r>
              <a:rPr lang="en-US" altLang="ko-KR" sz="2400" dirty="0"/>
              <a:t>, </a:t>
            </a:r>
            <a:r>
              <a:rPr lang="ko-KR" altLang="en-US" sz="2400" dirty="0"/>
              <a:t>～지 말고</a:t>
            </a:r>
          </a:p>
          <a:p>
            <a:r>
              <a:rPr lang="ko-KR" altLang="en-US" sz="2400" dirty="0"/>
              <a:t>→ </a:t>
            </a:r>
            <a:r>
              <a:rPr lang="ko-KR" altLang="en-US" sz="2400" u="sng" dirty="0"/>
              <a:t>매일 휴대폰만 붙잡고 있지 말고 공부 좀 하세요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1364" y="3637498"/>
            <a:ext cx="82247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❶ 남자 친구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～지 않다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허구한 날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～만 붙잡고 있다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가다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언니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학교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❷ 밥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하루 종일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동생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TV,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～지 않다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～만 붙잡고 있다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먹다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→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76450" y="4490087"/>
            <a:ext cx="4416594" cy="769441"/>
            <a:chOff x="2973628" y="3391328"/>
            <a:chExt cx="4416594" cy="769441"/>
          </a:xfrm>
        </p:grpSpPr>
        <p:sp>
          <p:nvSpPr>
            <p:cNvPr id="11" name="矩形 10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76450" y="6088559"/>
            <a:ext cx="4416594" cy="769441"/>
            <a:chOff x="2973628" y="3391328"/>
            <a:chExt cx="4416594" cy="769441"/>
          </a:xfrm>
        </p:grpSpPr>
        <p:sp>
          <p:nvSpPr>
            <p:cNvPr id="14" name="矩形 1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1243685" y="4728833"/>
            <a:ext cx="75946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언니는 허구한 날 남자 친구만 붙잡고 있느라 학교에 가지 않아요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1243685" y="6248246"/>
            <a:ext cx="79003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동생은 하루 종일 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TV</a:t>
            </a: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만 붙잡고 있느라 밥도 먹지 않아요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973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4914" y="1235163"/>
            <a:ext cx="81487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～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만 붙잡고 있다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사랑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평생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하다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죽다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～만 붙잡고 있다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저런 사람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차라리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낫다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～ㄹ 바에야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5.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영어 책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매일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잘하다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～만 붙잡고 있다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영어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아니다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  <a:endParaRPr lang="en-US" altLang="zh-CN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8005" y="4615440"/>
            <a:ext cx="4416594" cy="769441"/>
            <a:chOff x="2973628" y="3391328"/>
            <a:chExt cx="4416594" cy="769441"/>
          </a:xfrm>
        </p:grpSpPr>
        <p:sp>
          <p:nvSpPr>
            <p:cNvPr id="4" name="矩形 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01837" y="3292501"/>
            <a:ext cx="4416594" cy="769441"/>
            <a:chOff x="2973628" y="3391328"/>
            <a:chExt cx="4416594" cy="769441"/>
          </a:xfrm>
        </p:grpSpPr>
        <p:sp>
          <p:nvSpPr>
            <p:cNvPr id="10" name="矩形 9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75222" y="1486088"/>
            <a:ext cx="4416594" cy="769441"/>
            <a:chOff x="2973628" y="3391328"/>
            <a:chExt cx="4416594" cy="769441"/>
          </a:xfrm>
        </p:grpSpPr>
        <p:sp>
          <p:nvSpPr>
            <p:cNvPr id="13" name="矩形 12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1029546" y="4553884"/>
            <a:ext cx="77917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매일 영어 책만 붙잡고 있다고 해서 영어를 잘하는 건 아니에요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975222" y="3497320"/>
            <a:ext cx="78295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저런 사람만 붙잡고 있을 바에야 차라리 죽는 게 나아요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029546" y="1793864"/>
            <a:ext cx="81687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평생 사랑만 붙잡고 있으면 뭐해요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23" name="矩形 2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9795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9110" y="3623815"/>
            <a:ext cx="78665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왜 갑자기 창문을 열어요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공기가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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오늘 지은 씨 기분이 안 좋아 보이죠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남자친구랑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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92704"/>
            <a:ext cx="744306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‘～아</a:t>
            </a:r>
            <a:r>
              <a:rPr lang="en-US" altLang="ko-KR" sz="2800" dirty="0"/>
              <a:t>/</a:t>
            </a:r>
            <a:r>
              <a:rPr lang="ko-KR" altLang="en-US" sz="2800" dirty="0"/>
              <a:t>어</a:t>
            </a:r>
            <a:r>
              <a:rPr lang="en-US" altLang="ko-KR" sz="2800" dirty="0"/>
              <a:t>/</a:t>
            </a:r>
            <a:r>
              <a:rPr lang="ko-KR" altLang="en-US" sz="2800" dirty="0"/>
              <a:t>여 가지고’ 를 이용하여 보기와 </a:t>
            </a:r>
            <a:endParaRPr lang="en-US" altLang="ko-KR" sz="2800" dirty="0" smtClean="0"/>
          </a:p>
          <a:p>
            <a:r>
              <a:rPr lang="ko-KR" altLang="en-US" sz="2800" dirty="0" smtClean="0"/>
              <a:t>같이 </a:t>
            </a:r>
            <a:r>
              <a:rPr lang="ko-KR" altLang="en-US" sz="2800" dirty="0"/>
              <a:t>다음 대화를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7815487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오늘 왜 이렇게 힘이 없어 보여요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밥을 </a:t>
            </a:r>
            <a:r>
              <a:rPr lang="ko-KR" altLang="en-US" sz="2400" u="sng" dirty="0"/>
              <a:t>안 먹어 가지고 그래요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26394" y="4180697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좋아 가지고 환기시키려고요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591196" y="5341570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헤어져 가지고 기분이 안 좋은가 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482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157437"/>
            <a:ext cx="822536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한국어를 배워서 뭐 할 거예요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헤럴드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한국어를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</a:t>
            </a:r>
            <a:endParaRPr lang="ko-KR" altLang="en-US" sz="2400" dirty="0"/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오늘 기분이 너무 좋아 보이네요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네</a:t>
            </a:r>
            <a:r>
              <a:rPr lang="en-US" altLang="ko-KR" sz="2400" dirty="0"/>
              <a:t>. </a:t>
            </a:r>
            <a:r>
              <a:rPr lang="ko-KR" altLang="en-US" sz="2400" dirty="0"/>
              <a:t>이번 </a:t>
            </a:r>
            <a:r>
              <a:rPr lang="ko-KR" altLang="en-US" sz="2400" dirty="0" smtClean="0"/>
              <a:t>시험에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</a:t>
            </a:r>
            <a:endParaRPr lang="ko-KR" altLang="en-US" sz="2400" dirty="0"/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헤럴드</a:t>
            </a:r>
            <a:r>
              <a:rPr lang="en-US" altLang="ko-KR" sz="2400" dirty="0"/>
              <a:t>: </a:t>
            </a:r>
            <a:r>
              <a:rPr lang="ko-KR" altLang="en-US" sz="2400" dirty="0"/>
              <a:t>선생님</a:t>
            </a:r>
            <a:r>
              <a:rPr lang="en-US" altLang="ko-KR" sz="2400" dirty="0"/>
              <a:t>, </a:t>
            </a:r>
            <a:r>
              <a:rPr lang="ko-KR" altLang="en-US" sz="2400" dirty="0"/>
              <a:t>죄송합니다</a:t>
            </a:r>
            <a:r>
              <a:rPr lang="en-US" altLang="ko-KR" sz="2400" dirty="0"/>
              <a:t>. </a:t>
            </a:r>
            <a:r>
              <a:rPr lang="ko-KR" altLang="en-US" sz="2400" dirty="0"/>
              <a:t>다시 해서 제출하겠습니다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선생님</a:t>
            </a:r>
            <a:r>
              <a:rPr lang="en-US" altLang="ko-KR" sz="2400" dirty="0"/>
              <a:t>: </a:t>
            </a:r>
            <a:r>
              <a:rPr lang="ko-KR" altLang="en-US" sz="2400" dirty="0"/>
              <a:t>내일까지 숙제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896823" y="1753942"/>
            <a:ext cx="5905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잘 배워 가지고 한국 기업에 취직하려고요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17035" y="2911763"/>
            <a:ext cx="6879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등을 해 가지고 기뻐요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3682461" y="3949282"/>
            <a:ext cx="63268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다시 해 가지고 오세요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876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3761" y="4832950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4914" y="1292704"/>
            <a:ext cx="77027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‘～다가는’ 을 이용하여 보기와 같이 다음 </a:t>
            </a:r>
            <a:endParaRPr lang="en-US" altLang="ko-KR" sz="2800" dirty="0" smtClean="0"/>
          </a:p>
          <a:p>
            <a:r>
              <a:rPr lang="ko-KR" altLang="en-US" sz="2800" dirty="0" smtClean="0"/>
              <a:t>문장을 </a:t>
            </a:r>
            <a:r>
              <a:rPr lang="ko-KR" altLang="en-US" sz="2800" dirty="0"/>
              <a:t>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084" y="2175455"/>
            <a:ext cx="8509381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술</a:t>
            </a:r>
            <a:r>
              <a:rPr lang="en-US" altLang="ko-KR" sz="2400" dirty="0"/>
              <a:t>, </a:t>
            </a:r>
            <a:r>
              <a:rPr lang="ko-KR" altLang="en-US" sz="2400" dirty="0"/>
              <a:t>～다가는</a:t>
            </a:r>
            <a:r>
              <a:rPr lang="en-US" altLang="ko-KR" sz="2400" dirty="0"/>
              <a:t>, </a:t>
            </a:r>
            <a:r>
              <a:rPr lang="ko-KR" altLang="en-US" sz="2400" dirty="0"/>
              <a:t>그렇게</a:t>
            </a:r>
            <a:r>
              <a:rPr lang="en-US" altLang="ko-KR" sz="2400" dirty="0"/>
              <a:t>, </a:t>
            </a:r>
            <a:r>
              <a:rPr lang="ko-KR" altLang="en-US" sz="2400" dirty="0"/>
              <a:t>매일</a:t>
            </a:r>
            <a:r>
              <a:rPr lang="en-US" altLang="ko-KR" sz="2400" dirty="0"/>
              <a:t>, </a:t>
            </a:r>
            <a:r>
              <a:rPr lang="ko-KR" altLang="en-US" sz="2400" dirty="0"/>
              <a:t>알코올 중독</a:t>
            </a:r>
            <a:r>
              <a:rPr lang="en-US" altLang="ko-KR" sz="2400" dirty="0"/>
              <a:t>, </a:t>
            </a:r>
            <a:r>
              <a:rPr lang="ko-KR" altLang="en-US" sz="2400" dirty="0"/>
              <a:t>마시다</a:t>
            </a:r>
            <a:r>
              <a:rPr lang="en-US" altLang="ko-KR" sz="2400" dirty="0"/>
              <a:t>, </a:t>
            </a:r>
            <a:r>
              <a:rPr lang="ko-KR" altLang="en-US" sz="2400" dirty="0"/>
              <a:t>걸리다</a:t>
            </a:r>
          </a:p>
          <a:p>
            <a:r>
              <a:rPr lang="ko-KR" altLang="en-US" sz="2400" dirty="0"/>
              <a:t>→ </a:t>
            </a:r>
            <a:r>
              <a:rPr lang="ko-KR" altLang="en-US" sz="2400" u="sng" dirty="0"/>
              <a:t>매일 술을 그렇게 마시다가는 알코올 중독에 걸릴 거예요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457" y="4100647"/>
            <a:ext cx="85270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같은 반찬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매일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영양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～다가는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불균형되다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먹다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혼자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～다가는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평생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인간관계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살다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생기다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문제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59163" y="4740617"/>
            <a:ext cx="7810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매일 같은 반찬만 먹다가는 영양이 불균형될 거예요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93295" y="5738018"/>
            <a:ext cx="7692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평생 혼자 살다가는 인간관계에 문제가 생길 거예요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813961" y="5928140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909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4914" y="1235163"/>
            <a:ext cx="81487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아이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방종하다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너무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～다가는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문제아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되다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화를 내다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～다가는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매일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혈압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높다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5.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이를 닦다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매일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그렇게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충치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～다가는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걸리다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～지 않다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  <a:endParaRPr lang="en-US" altLang="zh-CN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88517" y="4494183"/>
            <a:ext cx="78191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매일 그렇게 이를 닦지 않다가는 충치에 걸릴 거예요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988517" y="2795278"/>
            <a:ext cx="8944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매일 화를 내다가는 혈압이 높아질 거예요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88517" y="1821725"/>
            <a:ext cx="72615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아이를 너무 방종하다가는 문제아가 될 거예요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23" name="矩形 2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833617" y="1914058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907315" y="4725016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907316" y="3004876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494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4630" y="2797906"/>
            <a:ext cx="786652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1.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친구의 나쁜 소식을 </a:t>
            </a:r>
            <a:r>
              <a:rPr lang="ko-KR" altLang="en-US" sz="2400" dirty="0" smtClean="0"/>
              <a:t>들으니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</a:t>
            </a:r>
            <a:endParaRPr lang="ko-KR" altLang="en-US" sz="2400" dirty="0"/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2.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이 옷은 가격도 싸고 디자인도 예뻐서 </a:t>
            </a:r>
            <a:r>
              <a:rPr lang="ko-KR" altLang="en-US" sz="2400" dirty="0" smtClean="0"/>
              <a:t>내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</a:t>
            </a:r>
            <a:endParaRPr lang="ko-KR" altLang="en-US" sz="2400" dirty="0"/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내일은 주말이니까 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</a:t>
            </a:r>
            <a:r>
              <a:rPr lang="ko-KR" altLang="en-US" sz="2400" dirty="0" smtClean="0"/>
              <a:t>쉬세요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이번 주부터 시험 공부 열심히 </a:t>
            </a:r>
            <a:r>
              <a:rPr lang="ko-KR" altLang="en-US" sz="2400" dirty="0" smtClean="0"/>
              <a:t>하기로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</a:t>
            </a:r>
            <a:endParaRPr lang="ko-KR" altLang="en-US" sz="2400" dirty="0"/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베이징에 갈까 하다가 </a:t>
            </a:r>
            <a:r>
              <a:rPr lang="ko-KR" altLang="en-US" sz="2400" dirty="0" smtClean="0"/>
              <a:t>상하이에 가기로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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92704"/>
            <a:ext cx="842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ko-KR" altLang="en-US" sz="2800" dirty="0"/>
              <a:t>알맞은 관용어를 골라 다음 문장을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630" y="1837467"/>
            <a:ext cx="7815487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400" dirty="0"/>
              <a:t>마음</a:t>
            </a:r>
            <a:r>
              <a:rPr lang="en-US" altLang="ko-KR" sz="2400" dirty="0"/>
              <a:t>(</a:t>
            </a:r>
            <a:r>
              <a:rPr lang="ko-KR" altLang="en-US" sz="2400" dirty="0"/>
              <a:t>을</a:t>
            </a:r>
            <a:r>
              <a:rPr lang="en-US" altLang="ko-KR" sz="2400" dirty="0"/>
              <a:t>) </a:t>
            </a:r>
            <a:r>
              <a:rPr lang="ko-KR" altLang="en-US" sz="2400" dirty="0"/>
              <a:t>놓다</a:t>
            </a:r>
            <a:r>
              <a:rPr lang="en-US" altLang="ko-KR" sz="2400" dirty="0"/>
              <a:t>, </a:t>
            </a:r>
            <a:r>
              <a:rPr lang="ko-KR" altLang="en-US" sz="2400" dirty="0"/>
              <a:t>마음에 들다</a:t>
            </a:r>
            <a:r>
              <a:rPr lang="en-US" altLang="ko-KR" sz="2400" dirty="0"/>
              <a:t>, </a:t>
            </a:r>
            <a:r>
              <a:rPr lang="ko-KR" altLang="en-US" sz="2400" dirty="0"/>
              <a:t>마음</a:t>
            </a:r>
            <a:r>
              <a:rPr lang="en-US" altLang="ko-KR" sz="2400" dirty="0"/>
              <a:t>(</a:t>
            </a:r>
            <a:r>
              <a:rPr lang="ko-KR" altLang="en-US" sz="2400" dirty="0"/>
              <a:t>을</a:t>
            </a:r>
            <a:r>
              <a:rPr lang="en-US" altLang="ko-KR" sz="2400" dirty="0"/>
              <a:t>) </a:t>
            </a:r>
            <a:r>
              <a:rPr lang="ko-KR" altLang="en-US" sz="2400" dirty="0"/>
              <a:t>바꾸다</a:t>
            </a:r>
            <a:r>
              <a:rPr lang="en-US" altLang="ko-KR" sz="2400" dirty="0"/>
              <a:t>, </a:t>
            </a:r>
            <a:r>
              <a:rPr lang="ko-KR" altLang="en-US" sz="2400" dirty="0"/>
              <a:t>마음</a:t>
            </a:r>
            <a:r>
              <a:rPr lang="en-US" altLang="ko-KR" sz="2400" dirty="0"/>
              <a:t>(</a:t>
            </a:r>
            <a:r>
              <a:rPr lang="ko-KR" altLang="en-US" sz="2400" dirty="0"/>
              <a:t>을</a:t>
            </a:r>
            <a:r>
              <a:rPr lang="en-US" altLang="ko-KR" sz="2400" dirty="0"/>
              <a:t>) </a:t>
            </a:r>
            <a:r>
              <a:rPr lang="ko-KR" altLang="en-US" sz="2400" dirty="0"/>
              <a:t>먹다</a:t>
            </a:r>
            <a:r>
              <a:rPr lang="en-US" altLang="ko-KR" sz="2400" dirty="0"/>
              <a:t>, </a:t>
            </a:r>
            <a:r>
              <a:rPr lang="ko-KR" altLang="en-US" sz="2400" dirty="0"/>
              <a:t>마음이 무겁다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55361" y="2796561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마음이 무거워요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539398" y="3488199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마음에 들어요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819181" y="3916723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마음 놓고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04630" y="5110808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마음을 먹었어요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5039" y="6181173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마음을 바꾸었어요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96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77027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9.</a:t>
            </a:r>
            <a:r>
              <a:rPr lang="ko-KR" altLang="en-US" sz="2800" dirty="0"/>
              <a:t>아래 그림을 보고 친구와 함께 대화를 만들어 </a:t>
            </a:r>
            <a:endParaRPr lang="en-US" altLang="ko-KR" sz="2800" dirty="0" smtClean="0"/>
          </a:p>
          <a:p>
            <a:r>
              <a:rPr lang="ko-KR" altLang="en-US" sz="2800" dirty="0" smtClean="0"/>
              <a:t>발표해 </a:t>
            </a:r>
            <a:r>
              <a:rPr lang="ko-KR" altLang="en-US" sz="2800" dirty="0"/>
              <a:t>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801" y="2433484"/>
            <a:ext cx="5714032" cy="3805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13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7" y="2760270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887" y="2760270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87" y="2659587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75988" y="3251265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6" action="ppaction://hlinksldjump"/>
              </a:rPr>
              <a:t>어휘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6" action="ppaction://hlinksldjump"/>
              </a:rPr>
              <a:t>1</a:t>
            </a:r>
            <a:endParaRPr kumimoji="1" lang="zh-CN" altLang="en-US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98742" y="32979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7" action="ppaction://hlinksldjump"/>
              </a:rPr>
              <a:t>대화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7" action="ppaction://hlinksldjump"/>
              </a:rPr>
              <a:t>1</a:t>
            </a:r>
            <a:endParaRPr kumimoji="1" lang="zh-CN" altLang="en-US" sz="32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20837" y="3247330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8" action="ppaction://hlinksldjump"/>
              </a:rPr>
              <a:t>문법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8" action="ppaction://hlinksldjump"/>
              </a:rPr>
              <a:t>1</a:t>
            </a:r>
            <a:endParaRPr kumimoji="1" lang="zh-CN" altLang="en-US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03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77035"/>
            <a:ext cx="8000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10.</a:t>
            </a:r>
            <a:r>
              <a:rPr lang="ko-KR" altLang="en-US" sz="2800" dirty="0" smtClean="0"/>
              <a:t>  아래 </a:t>
            </a:r>
            <a:r>
              <a:rPr lang="ko-KR" altLang="en-US" sz="2800" dirty="0"/>
              <a:t>단어를 가지고 대화를 만들어서 이야기해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4206" y="2417381"/>
            <a:ext cx="755187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/>
              <a:t>삼복 더위 </a:t>
            </a:r>
            <a:r>
              <a:rPr lang="en-US" altLang="ko-KR" sz="2400" dirty="0"/>
              <a:t>/ </a:t>
            </a:r>
            <a:r>
              <a:rPr lang="ko-KR" altLang="en-US" sz="2400" dirty="0"/>
              <a:t>몸 보신 </a:t>
            </a:r>
            <a:r>
              <a:rPr lang="en-US" altLang="ko-KR" sz="2400" dirty="0"/>
              <a:t>/ </a:t>
            </a:r>
            <a:r>
              <a:rPr lang="ko-KR" altLang="en-US" sz="2400" dirty="0"/>
              <a:t>보신탕 </a:t>
            </a:r>
            <a:r>
              <a:rPr lang="en-US" altLang="ko-KR" sz="2400" dirty="0"/>
              <a:t>/ </a:t>
            </a:r>
            <a:r>
              <a:rPr lang="ko-KR" altLang="en-US" sz="2400" dirty="0"/>
              <a:t>이열치열 </a:t>
            </a:r>
            <a:r>
              <a:rPr lang="en-US" altLang="ko-KR" sz="2400" dirty="0"/>
              <a:t>/ </a:t>
            </a:r>
            <a:r>
              <a:rPr lang="ko-KR" altLang="en-US" sz="2400" dirty="0"/>
              <a:t>시원하다 </a:t>
            </a:r>
            <a:r>
              <a:rPr lang="en-US" altLang="ko-KR" sz="2400" dirty="0"/>
              <a:t>/ </a:t>
            </a:r>
            <a:r>
              <a:rPr lang="ko-KR" altLang="en-US" sz="2400" dirty="0"/>
              <a:t>삼계탕 </a:t>
            </a:r>
            <a:r>
              <a:rPr lang="en-US" altLang="ko-KR" sz="2400" dirty="0"/>
              <a:t>/ </a:t>
            </a:r>
            <a:r>
              <a:rPr lang="ko-KR" altLang="en-US" sz="2400" dirty="0"/>
              <a:t>국물</a:t>
            </a:r>
            <a:endParaRPr lang="ko-KR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05" y="4550476"/>
            <a:ext cx="755187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/>
              <a:t>양머리 </a:t>
            </a:r>
            <a:r>
              <a:rPr lang="en-US" altLang="ko-KR" sz="2400" dirty="0"/>
              <a:t>/ </a:t>
            </a:r>
            <a:r>
              <a:rPr lang="ko-KR" altLang="en-US" sz="2400" dirty="0"/>
              <a:t>찜질방 </a:t>
            </a:r>
            <a:r>
              <a:rPr lang="en-US" altLang="ko-KR" sz="2400" dirty="0"/>
              <a:t>/ </a:t>
            </a:r>
            <a:r>
              <a:rPr lang="ko-KR" altLang="en-US" sz="2400" dirty="0"/>
              <a:t>목욕 </a:t>
            </a:r>
            <a:r>
              <a:rPr lang="en-US" altLang="ko-KR" sz="2400" dirty="0"/>
              <a:t>/ </a:t>
            </a:r>
            <a:r>
              <a:rPr lang="ko-KR" altLang="en-US" sz="2400" dirty="0"/>
              <a:t>땀을 빼다 </a:t>
            </a:r>
            <a:r>
              <a:rPr lang="en-US" altLang="ko-KR" sz="2400" dirty="0"/>
              <a:t>/ </a:t>
            </a:r>
            <a:r>
              <a:rPr lang="ko-KR" altLang="en-US" sz="2400" dirty="0"/>
              <a:t>모공 </a:t>
            </a:r>
            <a:r>
              <a:rPr lang="en-US" altLang="ko-KR" sz="2400" dirty="0"/>
              <a:t>/ </a:t>
            </a:r>
            <a:r>
              <a:rPr lang="ko-KR" altLang="en-US" sz="2400" dirty="0"/>
              <a:t>사우나 </a:t>
            </a:r>
            <a:r>
              <a:rPr lang="en-US" altLang="ko-KR" sz="2400" dirty="0"/>
              <a:t>/ </a:t>
            </a:r>
            <a:r>
              <a:rPr lang="ko-KR" altLang="en-US" sz="2400" dirty="0"/>
              <a:t>온도 </a:t>
            </a:r>
            <a:r>
              <a:rPr lang="en-US" altLang="ko-KR" sz="2400" dirty="0"/>
              <a:t>/ </a:t>
            </a:r>
            <a:r>
              <a:rPr lang="ko-KR" altLang="en-US" sz="2400" dirty="0"/>
              <a:t>상쾌하다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204" y="3248378"/>
            <a:ext cx="50769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/>
              <a:t>2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7389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77035"/>
            <a:ext cx="8000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11.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친구와 함께 이야기해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5563" y="1974588"/>
            <a:ext cx="7870079" cy="4406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 smtClean="0"/>
              <a:t>1.</a:t>
            </a:r>
            <a:r>
              <a:rPr lang="ko-KR" altLang="en-US" sz="2400" dirty="0"/>
              <a:t>중국에서도 한국처럼 복날에 삼계탕을 먹습니까</a:t>
            </a:r>
            <a:r>
              <a:rPr lang="en-US" altLang="ko-KR" sz="2400" dirty="0"/>
              <a:t>? </a:t>
            </a:r>
            <a:r>
              <a:rPr lang="ko-KR" altLang="en-US" sz="2400" dirty="0"/>
              <a:t>이와 비슷한 풍습을 발표해 보세요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/>
              <a:t>2. </a:t>
            </a:r>
            <a:r>
              <a:rPr lang="ko-KR" altLang="en-US" sz="2400" dirty="0"/>
              <a:t>찜질방에 가 본 적 있습니까</a:t>
            </a:r>
            <a:r>
              <a:rPr lang="en-US" altLang="ko-KR" sz="2400" dirty="0"/>
              <a:t>? </a:t>
            </a:r>
            <a:r>
              <a:rPr lang="ko-KR" altLang="en-US" sz="2400" dirty="0"/>
              <a:t>한국의 찜질방 문화에 대해 발표해 보세요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/>
              <a:t>3. </a:t>
            </a:r>
            <a:r>
              <a:rPr lang="ko-KR" altLang="en-US" sz="2400" dirty="0"/>
              <a:t>중국에서 한국 찜질방을 보급시킬 수 있다고 생각합니까</a:t>
            </a:r>
            <a:r>
              <a:rPr lang="en-US" altLang="ko-KR" sz="2400" dirty="0"/>
              <a:t>? </a:t>
            </a:r>
            <a:r>
              <a:rPr lang="ko-KR" altLang="en-US" sz="2400" dirty="0"/>
              <a:t>그 이유를 발표해 보세요</a:t>
            </a:r>
            <a:r>
              <a:rPr lang="en-US" altLang="ko-KR" sz="2400" dirty="0"/>
              <a:t>.</a:t>
            </a:r>
            <a:endParaRPr lang="zh-CN" altLang="en-US" sz="2400" dirty="0"/>
          </a:p>
        </p:txBody>
      </p:sp>
      <p:sp>
        <p:nvSpPr>
          <p:cNvPr id="7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262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166" y="1231790"/>
            <a:ext cx="4065846" cy="2341729"/>
            <a:chOff x="400725" y="2004727"/>
            <a:chExt cx="4065846" cy="234172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2" name="矩形 21"/>
            <p:cNvSpPr>
              <a:spLocks/>
            </p:cNvSpPr>
            <p:nvPr/>
          </p:nvSpPr>
          <p:spPr>
            <a:xfrm>
              <a:off x="400725" y="2004727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원기를 충전하다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补充元气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400725" y="3746457"/>
              <a:ext cx="4065846" cy="599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피로가 쌓이다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疲劳累积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>
            <a:xfrm>
              <a:off x="400725" y="2716572"/>
              <a:ext cx="4065846" cy="6825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기를 회복하다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恢复元气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4385" y="1231790"/>
            <a:ext cx="4065846" cy="2619976"/>
            <a:chOff x="400725" y="2174347"/>
            <a:chExt cx="4065846" cy="2619976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7" name="矩形 16"/>
            <p:cNvSpPr>
              <a:spLocks/>
            </p:cNvSpPr>
            <p:nvPr/>
          </p:nvSpPr>
          <p:spPr>
            <a:xfrm>
              <a:off x="400725" y="2174347"/>
              <a:ext cx="4065846" cy="9073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초복</a:t>
              </a:r>
              <a:r>
                <a:rPr lang="en-US" altLang="ko-KR" sz="2400" dirty="0">
                  <a:solidFill>
                    <a:schemeClr val="tx1"/>
                  </a:solidFill>
                </a:rPr>
                <a:t>, </a:t>
              </a:r>
              <a:r>
                <a:rPr lang="ko-KR" altLang="en-US" sz="2400" dirty="0">
                  <a:solidFill>
                    <a:schemeClr val="tx1"/>
                  </a:solidFill>
                </a:rPr>
                <a:t>중복</a:t>
              </a:r>
              <a:r>
                <a:rPr lang="en-US" altLang="ko-KR" sz="2400" dirty="0">
                  <a:solidFill>
                    <a:schemeClr val="tx1"/>
                  </a:solidFill>
                </a:rPr>
                <a:t>, </a:t>
              </a:r>
              <a:r>
                <a:rPr lang="ko-KR" altLang="en-US" sz="2400" dirty="0">
                  <a:solidFill>
                    <a:schemeClr val="tx1"/>
                  </a:solidFill>
                </a:rPr>
                <a:t>말복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初伏，中伏，末伏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400725" y="3370556"/>
              <a:ext cx="4065846" cy="14237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</a:rPr>
                <a:t>삼복 더위로 몸이 허해지다　</a:t>
              </a:r>
            </a:p>
            <a:p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由于三伏暑热，所以身体变虚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  <a:solidFill>
            <a:srgbClr val="FF0000"/>
          </a:solidFill>
        </p:grpSpPr>
        <p:sp>
          <p:nvSpPr>
            <p:cNvPr id="13" name="矩形 12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拓展词句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grpFill/>
            <a:ln w="44450"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069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1109672"/>
            <a:ext cx="4093149" cy="3193583"/>
            <a:chOff x="362392" y="1523092"/>
            <a:chExt cx="4093149" cy="3193583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동문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同门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상처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伤口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서먹서먹하다 </a:t>
              </a:r>
              <a:r>
                <a:rPr lang="en-US" altLang="ko-KR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陌生，生分</a:t>
              </a:r>
              <a:endPara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고의적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故意，成心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보충단어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826592" y="1109672"/>
            <a:ext cx="4093149" cy="3193583"/>
            <a:chOff x="362392" y="1523092"/>
            <a:chExt cx="4093149" cy="3193583"/>
          </a:xfrm>
        </p:grpSpPr>
        <p:sp>
          <p:nvSpPr>
            <p:cNvPr id="12" name="矩形 11"/>
            <p:cNvSpPr>
              <a:spLocks/>
            </p:cNvSpPr>
            <p:nvPr/>
          </p:nvSpPr>
          <p:spPr>
            <a:xfrm>
              <a:off x="389695" y="1523092"/>
              <a:ext cx="4038543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피겨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花样滑冰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차원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层次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삼복 더위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三伏暑热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모공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毛孔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4914" y="4571522"/>
            <a:ext cx="4065846" cy="1392078"/>
            <a:chOff x="389695" y="1523092"/>
            <a:chExt cx="4065846" cy="1392078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시설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设施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치유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治愈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48583" y="4571522"/>
            <a:ext cx="4065846" cy="1392078"/>
            <a:chOff x="389695" y="1523092"/>
            <a:chExt cx="4065846" cy="1392078"/>
          </a:xfrm>
        </p:grpSpPr>
        <p:sp>
          <p:nvSpPr>
            <p:cNvPr id="30" name="矩形 29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상쾌하다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爽快，清爽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보급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普及，推广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04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보충단어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44914" y="1146952"/>
            <a:ext cx="4065846" cy="1392078"/>
            <a:chOff x="389695" y="1523092"/>
            <a:chExt cx="4065846" cy="1392078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오리털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鸭毛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작동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启动，运转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12941" y="1115159"/>
            <a:ext cx="4065846" cy="1392078"/>
            <a:chOff x="389695" y="1523092"/>
            <a:chExt cx="4065846" cy="1392078"/>
          </a:xfrm>
        </p:grpSpPr>
        <p:sp>
          <p:nvSpPr>
            <p:cNvPr id="10" name="矩形 9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마음</a:t>
              </a:r>
              <a:r>
                <a:rPr lang="en-US" altLang="ko-KR" sz="2400" dirty="0">
                  <a:solidFill>
                    <a:schemeClr val="tx1"/>
                  </a:solidFill>
                </a:rPr>
                <a:t>(</a:t>
              </a:r>
              <a:r>
                <a:rPr lang="ko-KR" altLang="en-US" sz="2400" dirty="0">
                  <a:solidFill>
                    <a:schemeClr val="tx1"/>
                  </a:solidFill>
                </a:rPr>
                <a:t>을</a:t>
              </a:r>
              <a:r>
                <a:rPr lang="en-US" altLang="ko-KR" sz="2400" dirty="0">
                  <a:solidFill>
                    <a:schemeClr val="tx1"/>
                  </a:solidFill>
                </a:rPr>
                <a:t>) </a:t>
              </a:r>
              <a:r>
                <a:rPr lang="ko-KR" altLang="en-US" sz="2400" dirty="0">
                  <a:solidFill>
                    <a:schemeClr val="tx1"/>
                  </a:solidFill>
                </a:rPr>
                <a:t>놓다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惯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放心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1" name="矩形 10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마음</a:t>
              </a:r>
              <a:r>
                <a:rPr lang="en-US" altLang="ko-KR" sz="2400" dirty="0">
                  <a:solidFill>
                    <a:schemeClr val="tx1"/>
                  </a:solidFill>
                </a:rPr>
                <a:t>(</a:t>
              </a:r>
              <a:r>
                <a:rPr lang="ko-KR" altLang="en-US" sz="2400" dirty="0">
                  <a:solidFill>
                    <a:schemeClr val="tx1"/>
                  </a:solidFill>
                </a:rPr>
                <a:t>을</a:t>
              </a:r>
              <a:r>
                <a:rPr lang="en-US" altLang="ko-KR" sz="2400" dirty="0">
                  <a:solidFill>
                    <a:schemeClr val="tx1"/>
                  </a:solidFill>
                </a:rPr>
                <a:t>) </a:t>
              </a:r>
              <a:r>
                <a:rPr lang="ko-KR" altLang="en-US" sz="2400" dirty="0">
                  <a:solidFill>
                    <a:schemeClr val="tx1"/>
                  </a:solidFill>
                </a:rPr>
                <a:t>먹다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惯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下决心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4914" y="2825787"/>
            <a:ext cx="4065846" cy="1392078"/>
            <a:chOff x="389695" y="1523092"/>
            <a:chExt cx="4065846" cy="1392078"/>
          </a:xfrm>
        </p:grpSpPr>
        <p:sp>
          <p:nvSpPr>
            <p:cNvPr id="13" name="矩形 12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기획안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企划方案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 smtClean="0">
                  <a:solidFill>
                    <a:schemeClr val="tx1"/>
                  </a:solidFill>
                </a:rPr>
                <a:t>차라리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副</a:t>
              </a:r>
              <a:r>
                <a:rPr lang="en-US" altLang="ko-KR" sz="2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宁可，宁愿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18" name="矩形 17"/>
          <p:cNvSpPr>
            <a:spLocks/>
          </p:cNvSpPr>
          <p:nvPr/>
        </p:nvSpPr>
        <p:spPr>
          <a:xfrm>
            <a:off x="4812941" y="2825787"/>
            <a:ext cx="4065846" cy="8303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마음이 무겁다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心事重重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72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5500" y="1231662"/>
            <a:ext cx="3545107" cy="3052870"/>
            <a:chOff x="502768" y="1380468"/>
            <a:chExt cx="4394963" cy="3052870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502768" y="1380468"/>
              <a:ext cx="4393672" cy="57233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미치다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疯，发疯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2" name="矩形 21"/>
            <p:cNvSpPr>
              <a:spLocks/>
            </p:cNvSpPr>
            <p:nvPr/>
          </p:nvSpPr>
          <p:spPr>
            <a:xfrm>
              <a:off x="504059" y="2197345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익다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熟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504059" y="3030817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삼계탕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参鸡汤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4" name="矩形 23"/>
            <p:cNvSpPr>
              <a:spLocks/>
            </p:cNvSpPr>
            <p:nvPr/>
          </p:nvSpPr>
          <p:spPr>
            <a:xfrm>
              <a:off x="504059" y="3863164"/>
              <a:ext cx="4393672" cy="570174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복날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伏天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>
            <a:spLocks/>
          </p:cNvSpPr>
          <p:nvPr/>
        </p:nvSpPr>
        <p:spPr>
          <a:xfrm>
            <a:off x="5040375" y="4867571"/>
            <a:ext cx="3599799" cy="8105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몸 보신하다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词组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补身体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84126" y="1231662"/>
            <a:ext cx="3600317" cy="3349767"/>
            <a:chOff x="503414" y="1235955"/>
            <a:chExt cx="4463408" cy="3349767"/>
          </a:xfrm>
        </p:grpSpPr>
        <p:sp>
          <p:nvSpPr>
            <p:cNvPr id="13" name="矩形 12"/>
            <p:cNvSpPr>
              <a:spLocks/>
            </p:cNvSpPr>
            <p:nvPr/>
          </p:nvSpPr>
          <p:spPr>
            <a:xfrm>
              <a:off x="504056" y="1235955"/>
              <a:ext cx="4393030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약하다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弱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4" name="矩形 13"/>
            <p:cNvSpPr>
              <a:spLocks/>
            </p:cNvSpPr>
            <p:nvPr/>
          </p:nvSpPr>
          <p:spPr>
            <a:xfrm>
              <a:off x="503414" y="2066351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보충하다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补充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503414" y="2896747"/>
              <a:ext cx="4393672" cy="98637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 smtClean="0">
                  <a:solidFill>
                    <a:schemeClr val="tx1"/>
                  </a:solidFill>
                </a:rPr>
                <a:t>이열치열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成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以热治热，以毒攻毒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6" name="矩形 15"/>
            <p:cNvSpPr>
              <a:spLocks/>
            </p:cNvSpPr>
            <p:nvPr/>
          </p:nvSpPr>
          <p:spPr>
            <a:xfrm>
              <a:off x="573149" y="4024040"/>
              <a:ext cx="4393673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보신탕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狗肉汤</a:t>
              </a:r>
            </a:p>
          </p:txBody>
        </p:sp>
      </p:grpSp>
      <p:sp>
        <p:nvSpPr>
          <p:cNvPr id="17" name="矩形 16"/>
          <p:cNvSpPr>
            <a:spLocks/>
          </p:cNvSpPr>
          <p:nvPr/>
        </p:nvSpPr>
        <p:spPr>
          <a:xfrm>
            <a:off x="756541" y="4567321"/>
            <a:ext cx="3544066" cy="6004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땀을 흘리다 </a:t>
            </a:r>
            <a:r>
              <a:rPr lang="en-US" altLang="ko-KR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流汗</a:t>
            </a:r>
            <a:endParaRPr lang="zh-CN" altLang="zh-CN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754979" y="5397476"/>
            <a:ext cx="3543546" cy="5613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기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气，力气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20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033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842" y="2748252"/>
            <a:ext cx="8415085" cy="34163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날씨가 너무 더워서 미칠 것 같아요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/>
              <a:t>웨이빈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오늘 </a:t>
            </a:r>
            <a:r>
              <a:rPr lang="en-US" altLang="ko-KR" sz="2400" dirty="0"/>
              <a:t>38</a:t>
            </a:r>
            <a:r>
              <a:rPr lang="ko-KR" altLang="en-US" sz="2400" dirty="0"/>
              <a:t>도래요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정말이요</a:t>
            </a:r>
            <a:r>
              <a:rPr lang="en-US" altLang="ko-KR" sz="2400" dirty="0"/>
              <a:t>? </a:t>
            </a:r>
            <a:r>
              <a:rPr lang="ko-KR" altLang="en-US" sz="2400" dirty="0"/>
              <a:t>이 날씨에 밖에서 계란 프라이 하면 익을 수도 있을 거 같아요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/>
              <a:t>웨이빈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이러</a:t>
            </a:r>
            <a:r>
              <a:rPr lang="ko-KR" altLang="en-US" sz="2400" dirty="0">
                <a:hlinkClick r:id="rId3" action="ppaction://hlinksldjump"/>
              </a:rPr>
              <a:t>다가는</a:t>
            </a:r>
            <a:r>
              <a:rPr lang="ko-KR" altLang="en-US" sz="2400" dirty="0"/>
              <a:t> 제가 계란 프라이 될 것 같아요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오늘 같은 날은 삼계탕을 먹어야 하는데</a:t>
            </a:r>
            <a:r>
              <a:rPr lang="en-US" altLang="ko-KR" sz="2400" dirty="0" smtClean="0"/>
              <a:t>……</a:t>
            </a:r>
          </a:p>
          <a:p>
            <a:r>
              <a:rPr lang="ko-KR" altLang="en-US" sz="2400" dirty="0" smtClean="0"/>
              <a:t>웨이빈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더워 죽겠는데 갑자기 무슨 삼계탕이에요</a:t>
            </a:r>
            <a:r>
              <a:rPr lang="en-US" altLang="ko-KR" sz="2400" dirty="0" smtClean="0"/>
              <a:t>?</a:t>
            </a:r>
          </a:p>
          <a:p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그러</a:t>
            </a:r>
            <a:r>
              <a:rPr lang="ko-KR" altLang="en-US" sz="2400" dirty="0">
                <a:hlinkClick r:id="rId4" action="ppaction://hlinksldjump"/>
              </a:rPr>
              <a:t>고 보니 </a:t>
            </a:r>
            <a:r>
              <a:rPr lang="ko-KR" altLang="en-US" sz="2400" dirty="0"/>
              <a:t>오늘이 복날이네요</a:t>
            </a:r>
            <a:r>
              <a:rPr lang="en-US" altLang="ko-KR" sz="2400" dirty="0" smtClean="0"/>
              <a:t>.</a:t>
            </a:r>
          </a:p>
          <a:p>
            <a:r>
              <a:rPr lang="en-US" altLang="ko-KR" sz="2400" dirty="0" smtClean="0"/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</a:t>
            </a: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018" y="-231849"/>
            <a:ext cx="4822731" cy="301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5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843" y="1120763"/>
            <a:ext cx="8652679" cy="50783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그러니까 삼계탕을 먹어 줘야 해요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/>
              <a:t>왜 삼계탕을 먹어야 하는데요</a:t>
            </a:r>
            <a:r>
              <a:rPr lang="en-US" altLang="ko-KR" sz="2400" dirty="0"/>
              <a:t>? 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더운 여름에 땀을 많이 흘리면 기가 약해지기 때문에 따뜻한 음식으로 기를 </a:t>
            </a:r>
            <a:r>
              <a:rPr lang="ko-KR" altLang="en-US" sz="2400" dirty="0" smtClean="0"/>
              <a:t>보충해 줘야 </a:t>
            </a:r>
            <a:r>
              <a:rPr lang="ko-KR" altLang="en-US" sz="2400" dirty="0"/>
              <a:t>해요</a:t>
            </a:r>
            <a:r>
              <a:rPr lang="en-US" altLang="ko-KR" sz="24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그게 바로 이열치열의 원리예요</a:t>
            </a:r>
            <a:r>
              <a:rPr lang="en-US" altLang="ko-KR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여름에 몸 보신</a:t>
            </a:r>
            <a:r>
              <a:rPr lang="ko-KR" altLang="en-US" sz="2400" dirty="0">
                <a:hlinkClick r:id="rId3" action="ppaction://hlinksldjump"/>
              </a:rPr>
              <a:t>하면</a:t>
            </a:r>
            <a:r>
              <a:rPr lang="ko-KR" altLang="en-US" sz="2400" dirty="0"/>
              <a:t> 삼계탕과 보신탕을 </a:t>
            </a:r>
            <a:r>
              <a:rPr lang="ko-KR" altLang="en-US" sz="2400" dirty="0">
                <a:hlinkClick r:id="rId3" action="ppaction://hlinksldjump"/>
              </a:rPr>
              <a:t>빼놓을 수 없는</a:t>
            </a:r>
            <a:r>
              <a:rPr lang="ko-KR" altLang="en-US" sz="2400" dirty="0"/>
              <a:t> 이유가 바로 여기에 있어요</a:t>
            </a:r>
            <a:r>
              <a:rPr lang="en-US" altLang="ko-KR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그렇군요</a:t>
            </a:r>
            <a:r>
              <a:rPr lang="en-US" altLang="ko-KR" sz="2400" dirty="0"/>
              <a:t>. </a:t>
            </a:r>
            <a:r>
              <a:rPr lang="ko-KR" altLang="en-US" sz="2400" dirty="0"/>
              <a:t>그럼 우리 이러지 말고 빨리 몸 보신하러 가요</a:t>
            </a:r>
            <a:r>
              <a:rPr lang="en-US" altLang="ko-KR" sz="2400" dirty="0"/>
              <a:t>.</a:t>
            </a:r>
            <a:endParaRPr lang="en-US" altLang="ko-KR" sz="2400" dirty="0" smtClean="0"/>
          </a:p>
        </p:txBody>
      </p:sp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8033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08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8838" y="1141623"/>
            <a:ext cx="8171089" cy="527836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ko-KR" altLang="en-US" sz="2800" b="1" dirty="0"/>
              <a:t>～다가는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连接词尾，接在动词词干后，表示条件。假设前一行为持续下去，会产生后面的结果。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前一分句表示假定的意义，所以后一分句多表示推测。</a:t>
            </a:r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+mj-ea"/>
              </a:rPr>
              <a:t>    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27170" y="2935836"/>
            <a:ext cx="7914423" cy="3524042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endParaRPr lang="en-US" altLang="zh-CN" b="1" dirty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그렇게 놀기만 하다가는 졸업을 못 할 거예요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你就那样只顾着玩儿的话，很可能毕不了业。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잘난 척하다가는 언젠가 큰 코 다칠 거예요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你总自以为是的话，早晚会碰壁的。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요즘 쓸데없이 돈을 많이 쓰는 것 같아요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最近我好像乱花了很多钱。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생각 없이 돈 쓰다가는 한달 월급을 다 날릴 거예요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你如果那样没有计划地花钱，很快就会把工资都花掉的。</a:t>
            </a:r>
          </a:p>
        </p:txBody>
      </p:sp>
    </p:spTree>
    <p:extLst>
      <p:ext uri="{BB962C8B-B14F-4D97-AF65-F5344CB8AC3E}">
        <p14:creationId xmlns:p14="http://schemas.microsoft.com/office/powerpoint/2010/main" val="339163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027852" cy="3415743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 smtClean="0"/>
              <a:t>4)</a:t>
            </a:r>
            <a:r>
              <a:rPr lang="ko-KR" altLang="en-US" sz="2800" dirty="0" smtClean="0"/>
              <a:t>가</a:t>
            </a:r>
            <a:r>
              <a:rPr lang="en-US" altLang="ko-KR" sz="2800" dirty="0" smtClean="0"/>
              <a:t>:</a:t>
            </a:r>
            <a:r>
              <a:rPr lang="en-US" altLang="ko-KR" sz="2800" dirty="0">
                <a:sym typeface="Symbol"/>
              </a:rPr>
              <a:t> 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ko-KR" altLang="en-US" sz="2800" dirty="0"/>
              <a:t>괜찮아요</a:t>
            </a:r>
            <a:r>
              <a:rPr lang="en-US" altLang="ko-KR" sz="2800" dirty="0"/>
              <a:t>. </a:t>
            </a:r>
            <a:r>
              <a:rPr lang="ko-KR" altLang="en-US" sz="2800" dirty="0"/>
              <a:t>일부러 살찌려고 먹는 거예요</a:t>
            </a:r>
            <a:r>
              <a:rPr lang="en-US" altLang="ko-KR" sz="2800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오늘도 쇼핑을 이만큼 했어요</a:t>
            </a:r>
            <a:r>
              <a:rPr lang="en-US" altLang="ko-KR" sz="2800" dirty="0"/>
              <a:t>.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ko-KR" altLang="en-US" sz="2800" dirty="0" smtClean="0"/>
              <a:t>　　</a:t>
            </a:r>
            <a:r>
              <a:rPr lang="ko-KR" altLang="en-US" sz="2400" dirty="0" smtClean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30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5292</TotalTime>
  <Words>3097</Words>
  <Application>Microsoft Office PowerPoint</Application>
  <PresentationFormat>全屏显示(4:3)</PresentationFormat>
  <Paragraphs>523</Paragraphs>
  <Slides>44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44</vt:i4>
      </vt:variant>
    </vt:vector>
  </HeadingPairs>
  <TitlesOfParts>
    <vt:vector size="52" baseType="lpstr">
      <vt:lpstr>Office 主题</vt:lpstr>
      <vt:lpstr>Office 主题​​</vt:lpstr>
      <vt:lpstr>1_Office 主题​​</vt:lpstr>
      <vt:lpstr>3_Office 主题​​</vt:lpstr>
      <vt:lpstr>4_Office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关关</cp:lastModifiedBy>
  <cp:revision>492</cp:revision>
  <dcterms:created xsi:type="dcterms:W3CDTF">2016-11-30T01:22:09Z</dcterms:created>
  <dcterms:modified xsi:type="dcterms:W3CDTF">2018-05-16T07:03:36Z</dcterms:modified>
</cp:coreProperties>
</file>